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91" r:id="rId2"/>
    <p:sldId id="406" r:id="rId3"/>
    <p:sldId id="405" r:id="rId4"/>
    <p:sldId id="407" r:id="rId5"/>
    <p:sldId id="404" r:id="rId6"/>
    <p:sldId id="392" r:id="rId7"/>
    <p:sldId id="393" r:id="rId8"/>
    <p:sldId id="394" r:id="rId9"/>
    <p:sldId id="395" r:id="rId10"/>
    <p:sldId id="396" r:id="rId11"/>
    <p:sldId id="399" r:id="rId12"/>
    <p:sldId id="397" r:id="rId13"/>
    <p:sldId id="400" r:id="rId14"/>
    <p:sldId id="403" r:id="rId15"/>
  </p:sldIdLst>
  <p:sldSz cx="9144000" cy="5143500" type="screen16x9"/>
  <p:notesSz cx="6797675" cy="9928225"/>
  <p:embeddedFontLs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99F"/>
    <a:srgbClr val="EC6608"/>
    <a:srgbClr val="144858"/>
    <a:srgbClr val="DDF8FF"/>
    <a:srgbClr val="D5F5FF"/>
    <a:srgbClr val="2C5D98"/>
    <a:srgbClr val="CDF4FF"/>
    <a:srgbClr val="B7F0FF"/>
    <a:srgbClr val="C495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057" autoAdjust="0"/>
  </p:normalViewPr>
  <p:slideViewPr>
    <p:cSldViewPr>
      <p:cViewPr>
        <p:scale>
          <a:sx n="140" d="100"/>
          <a:sy n="140" d="100"/>
        </p:scale>
        <p:origin x="111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399F-14EB-46FB-ACD9-CB8A3ABF357D}" type="datetimeFigureOut">
              <a:rPr lang="ru-RU" smtClean="0"/>
              <a:t>27.02.2014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36CC2-D21E-4A89-BF24-322F78DDBE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33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4111-9432-4DC9-A1A3-5ECB46751D80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661A-C3A0-471D-B6C8-0737178ACF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7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253F-BB9F-4DCF-9200-162D9F562C9D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75B3-7917-40A9-9E28-1904CC6F0AF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55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76D8C-0871-48CE-91D2-D9F1BD4EA38F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2338-281E-40A8-A1C5-4BAD39E6A9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106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4E7E3-6727-48EB-ACEC-7CCD918787FF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7B97B-46A4-46D1-99F2-4BF3EB8B2A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63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0A9C6-E5BA-4B7A-B0B1-3658AEBD9BC3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5E70A-14F8-4CA0-9AA2-205D06D64B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3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38097-AE76-4130-91AA-1E0AAFCE335F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E221F-1416-47BF-A1B9-9034A14432B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6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59B34-6DA2-4E36-BA4F-06C9FF1AFFEE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C6ADA-2818-4A8B-A7CC-3B88CE48E7A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153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C953-D3CF-4E4B-A922-095045ED201F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8B9D-83BE-417C-BF83-45581D1461D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98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5486-E779-4592-9247-468D1B455E0E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6EA0D-418E-4B77-BEAD-164306FC59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57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0B4F-C8DA-45AA-8B8C-E8E3E7619EA1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E7D5-660D-457A-87B9-EF8D4EC5EB9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89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2D5B4-1FA8-4828-AD46-3EA00D8089AA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8164-DE85-4BD6-97E8-C7A19409144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377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A63629-6E8C-4D1F-A767-A9F5223AF108}" type="datetimeFigureOut">
              <a:rPr lang="fr-FR"/>
              <a:pPr>
                <a:defRPr/>
              </a:pPr>
              <a:t>27/02/2014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FFF774-8FBB-452A-AD8B-B5FB4EB537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205571" y="1635646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Реализация возможности подачи заявок на зачисление в общеобразовательные учреждения города Новосибирска в электронном виде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3584815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chemeClr val="tx2"/>
                </a:solidFill>
              </a:rPr>
              <a:t>Жданова Ольга Сергеевна</a:t>
            </a:r>
          </a:p>
          <a:p>
            <a:pPr algn="r"/>
            <a:r>
              <a:rPr lang="en-US" sz="1400" dirty="0" smtClean="0">
                <a:solidFill>
                  <a:schemeClr val="tx2"/>
                </a:solidFill>
              </a:rPr>
              <a:t>- </a:t>
            </a:r>
            <a:r>
              <a:rPr lang="ru-RU" sz="1400" dirty="0" smtClean="0">
                <a:solidFill>
                  <a:schemeClr val="tx2"/>
                </a:solidFill>
              </a:rPr>
              <a:t>заместитель начальника отдела развития технологий электронного государства департамента информатизации и развития телекоммуникационных технологий </a:t>
            </a:r>
            <a:endParaRPr lang="en-US" sz="1400" dirty="0" smtClean="0">
              <a:solidFill>
                <a:schemeClr val="tx2"/>
              </a:solidFill>
            </a:endParaRPr>
          </a:p>
          <a:p>
            <a:pPr algn="r"/>
            <a:r>
              <a:rPr lang="ru-RU" sz="1400" dirty="0" smtClean="0">
                <a:solidFill>
                  <a:schemeClr val="tx2"/>
                </a:solidFill>
              </a:rPr>
              <a:t>Новосибирской области</a:t>
            </a:r>
          </a:p>
          <a:p>
            <a:pPr algn="r"/>
            <a:r>
              <a:rPr lang="ru-RU" sz="1400" dirty="0" smtClean="0">
                <a:solidFill>
                  <a:schemeClr val="tx2"/>
                </a:solidFill>
              </a:rPr>
              <a:t>202 41 16, </a:t>
            </a:r>
            <a:r>
              <a:rPr lang="en-US" sz="1400" dirty="0" smtClean="0">
                <a:solidFill>
                  <a:schemeClr val="tx2"/>
                </a:solidFill>
              </a:rPr>
              <a:t>zhos@nso.ru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Результат оказания услуги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9458" name="Picture 2" descr="D:\UserData\tuna\Рабочий стол\Скрин 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518"/>
            <a:ext cx="777276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7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Отправка результата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1506" name="Picture 2" descr="D:\UserData\tuna\Рабочий стол\Скрин 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3518"/>
            <a:ext cx="776120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Вкладка «Завершенные услуги»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482" name="Picture 2" descr="D:\UserData\tuna\Рабочий стол\Скрин 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3518"/>
            <a:ext cx="76536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6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Просмотр журнала действий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2530" name="Picture 2" descr="D:\UserData\tuna\Рабочий стол\Скрин 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47" y="474964"/>
            <a:ext cx="7559888" cy="368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166759" y="206769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30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259632" y="-2053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Единый портал государственных и муниципальных услуг (функций)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5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671" y="379572"/>
            <a:ext cx="6580794" cy="451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4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259632" y="-20538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Заказ услуги на ЕПГУ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554" name="Picture 2" descr="D:\UserData\tuna\Рабочий стол\Скрин 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30720"/>
            <a:ext cx="4464496" cy="39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259632" y="-20538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Приказ </a:t>
            </a:r>
            <a:r>
              <a:rPr lang="ru-RU" sz="2000" dirty="0"/>
              <a:t>Министерства образования и науки Российской Федерации (</a:t>
            </a:r>
            <a:r>
              <a:rPr lang="ru-RU" sz="2000" dirty="0" err="1"/>
              <a:t>Минобрнауки</a:t>
            </a:r>
            <a:r>
              <a:rPr lang="ru-RU" sz="2000" dirty="0"/>
              <a:t> России) от 15 февраля 2012 г. N 107:</a:t>
            </a:r>
          </a:p>
          <a:p>
            <a:pPr algn="ctr"/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555" name="Picture 2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84266" y="641495"/>
            <a:ext cx="78522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…В заявлении родителями (законными представителями) ребенка указываются следующие сведения о ребенке:</a:t>
            </a:r>
          </a:p>
          <a:p>
            <a:r>
              <a:rPr lang="ru-RU" sz="1200" dirty="0"/>
              <a:t>а) фамилия, имя, отчество (последнее - при наличии);</a:t>
            </a:r>
          </a:p>
          <a:p>
            <a:r>
              <a:rPr lang="ru-RU" sz="1200" dirty="0"/>
              <a:t>б) дата и место рождения;</a:t>
            </a:r>
          </a:p>
          <a:p>
            <a:r>
              <a:rPr lang="ru-RU" sz="1200" dirty="0"/>
              <a:t>в) фамилия, имя, отчество (последнее - при наличии) родителей (законных представителей) ребенка.</a:t>
            </a:r>
          </a:p>
          <a:p>
            <a:r>
              <a:rPr lang="ru-RU" sz="1200" dirty="0"/>
              <a:t>Родители (законные представители) ребенка предъявляют </a:t>
            </a:r>
            <a:r>
              <a:rPr lang="ru-RU" sz="1200" u="sng" dirty="0"/>
              <a:t>оригинал и ксерокопию свидетельства о рождении ребенка, оригинал и ксерокопию свидетельства о регистрации ребенка по месту жительства на закрепленной территории</a:t>
            </a:r>
            <a:r>
              <a:rPr lang="ru-RU" sz="1200" dirty="0"/>
              <a:t>.</a:t>
            </a:r>
          </a:p>
          <a:p>
            <a:r>
              <a:rPr lang="ru-RU" sz="1200" dirty="0"/>
              <a:t>Родители (законные представители) ребенка, являющегося </a:t>
            </a:r>
            <a:r>
              <a:rPr lang="ru-RU" sz="1200" u="sng" dirty="0"/>
              <a:t>иностранным гражданином или лицом без гражданства</a:t>
            </a:r>
            <a:r>
              <a:rPr lang="ru-RU" sz="1200" dirty="0"/>
              <a:t>, </a:t>
            </a:r>
            <a:r>
              <a:rPr lang="ru-RU" sz="1200" u="sng" dirty="0"/>
              <a:t>дополнительно предъявляют заверенные в установленном порядке копии документа, подтверждающего родство заявителя</a:t>
            </a:r>
            <a:r>
              <a:rPr lang="ru-RU" sz="1200" dirty="0"/>
              <a:t> (или законность представления прав обучающегося), </a:t>
            </a:r>
            <a:r>
              <a:rPr lang="ru-RU" sz="1200" u="sng" dirty="0"/>
              <a:t>и документа, подтверждающего право заявителя на пребывание в Российской Федерации.</a:t>
            </a:r>
            <a:endParaRPr lang="ru-RU" sz="1200" dirty="0"/>
          </a:p>
          <a:p>
            <a:r>
              <a:rPr lang="ru-RU" sz="1200" dirty="0"/>
              <a:t>Иностранные граждане и лица без гражданства, в том числе соотечественники за рубежом, все документы представляют на русском языке или вместе с заверенным в установленном порядке переводом на русский язык.</a:t>
            </a:r>
          </a:p>
          <a:p>
            <a:r>
              <a:rPr lang="ru-RU" sz="1200" dirty="0"/>
              <a:t>Родители (законные представители) детей </a:t>
            </a:r>
            <a:r>
              <a:rPr lang="ru-RU" sz="1200" u="sng" dirty="0"/>
              <a:t>имеют право по своему усмотрению представлять другие документы, в том числе медицинское заключение о состоянии здоровья ребенка</a:t>
            </a:r>
            <a:r>
              <a:rPr lang="ru-RU" sz="1200" dirty="0"/>
              <a:t>.</a:t>
            </a:r>
          </a:p>
          <a:p>
            <a:r>
              <a:rPr lang="ru-RU" sz="1200" dirty="0"/>
              <a:t>При приеме в первый класс </a:t>
            </a:r>
            <a:r>
              <a:rPr lang="ru-RU" sz="1200" u="sng" dirty="0"/>
              <a:t>в течение учебного года</a:t>
            </a:r>
            <a:r>
              <a:rPr lang="ru-RU" sz="1200" dirty="0"/>
              <a:t> </a:t>
            </a:r>
            <a:r>
              <a:rPr lang="ru-RU" sz="1200" u="sng" dirty="0"/>
              <a:t>или во второй и последующий классы</a:t>
            </a:r>
            <a:r>
              <a:rPr lang="ru-RU" sz="1200" dirty="0"/>
              <a:t> родители (законные представители) обучающегося </a:t>
            </a:r>
            <a:r>
              <a:rPr lang="ru-RU" sz="1200" u="sng" dirty="0"/>
              <a:t>дополнительно представляют личное дело обучающегося, выданное учреждением, в котором он обучался ранее</a:t>
            </a:r>
            <a:r>
              <a:rPr lang="ru-RU" sz="1200" dirty="0"/>
              <a:t>.</a:t>
            </a:r>
          </a:p>
          <a:p>
            <a:r>
              <a:rPr lang="ru-RU" sz="1200" dirty="0"/>
              <a:t>При приеме в учреждение </a:t>
            </a:r>
            <a:r>
              <a:rPr lang="ru-RU" sz="1200" u="sng" dirty="0"/>
              <a:t>на ступень среднего (полного) общего</a:t>
            </a:r>
            <a:r>
              <a:rPr lang="ru-RU" sz="1200" dirty="0"/>
              <a:t> </a:t>
            </a:r>
            <a:r>
              <a:rPr lang="ru-RU" sz="1200" u="sng" dirty="0"/>
              <a:t>образования</a:t>
            </a:r>
            <a:r>
              <a:rPr lang="ru-RU" sz="1200" dirty="0"/>
              <a:t> родители (законные представители) обучающегося </a:t>
            </a:r>
            <a:r>
              <a:rPr lang="ru-RU" sz="1200" u="sng" dirty="0"/>
              <a:t>дополнительно представляют</a:t>
            </a:r>
            <a:r>
              <a:rPr lang="ru-RU" sz="1200" dirty="0"/>
              <a:t> выданный ему </a:t>
            </a:r>
            <a:r>
              <a:rPr lang="ru-RU" sz="1200" u="sng" dirty="0"/>
              <a:t>документ государственного образца об основном общем образовании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52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Переход и авторизация в ИС МАИС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3636" y="630720"/>
            <a:ext cx="6120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адресной строке интернет-браузера (рекомендуется использовать </a:t>
            </a:r>
            <a:r>
              <a:rPr 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Google Chrome) </a:t>
            </a: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введите</a:t>
            </a:r>
            <a:r>
              <a:rPr lang="en-US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адрес </a:t>
            </a:r>
            <a:r>
              <a:rPr lang="en-US" sz="10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mais.nso.ru</a:t>
            </a:r>
            <a:endParaRPr lang="ru-RU" sz="10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открывшейся странице в правом верхнем углу нажмите кнопку «Войти»</a:t>
            </a:r>
            <a:endParaRPr lang="ru-RU" sz="1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4350" name="Picture 14" descr="D:\UserData\tuna\Рабочий стол\Скрин 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84718"/>
            <a:ext cx="5688632" cy="5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95736" y="1851670"/>
            <a:ext cx="6120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появившемся окне </a:t>
            </a: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введите логин </a:t>
            </a:r>
            <a:r>
              <a:rPr lang="ru-RU" sz="1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пользователя и пароль</a:t>
            </a:r>
          </a:p>
        </p:txBody>
      </p:sp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3023828" y="2130245"/>
            <a:ext cx="1440160" cy="10453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95736" y="3291830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случае, если Вы входите в систему впервые, Вам будет предложено установить новый, постоянный пароль</a:t>
            </a:r>
            <a:endParaRPr lang="ru-RU" sz="1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6"/>
          <a:stretch>
            <a:fillRect/>
          </a:stretch>
        </p:blipFill>
        <p:spPr>
          <a:xfrm>
            <a:off x="2627784" y="3691939"/>
            <a:ext cx="2232248" cy="1236331"/>
          </a:xfrm>
          <a:prstGeom prst="rect">
            <a:avLst/>
          </a:prstGeom>
        </p:spPr>
      </p:pic>
      <p:pic>
        <p:nvPicPr>
          <p:cNvPr id="21" name="Picture 2" descr="image001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5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022089" y="-2470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Главная страница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5362" name="Picture 2" descr="D:\UserData\tuna\Рабочий стол\Скрин 1.PNG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4"/>
          <a:stretch/>
        </p:blipFill>
        <p:spPr bwMode="auto">
          <a:xfrm>
            <a:off x="1091445" y="411510"/>
            <a:ext cx="7897212" cy="394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3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заявкой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6386" name="Picture 2" descr="D:\UserData\tuna\Рабочий стол\Скрин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78" y="771550"/>
            <a:ext cx="7715947" cy="370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71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Вкладка «Исполнение услуг»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7410" name="Picture 2" descr="D:\UserData\tuna\Рабочий стол\Скрин 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55526"/>
            <a:ext cx="783360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87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38" y="0"/>
            <a:ext cx="9144000" cy="5143500"/>
          </a:xfrm>
          <a:prstGeom prst="rect">
            <a:avLst/>
          </a:prstGeom>
          <a:gradFill flip="none" rotWithShape="1">
            <a:gsLst>
              <a:gs pos="5000">
                <a:srgbClr val="B7F0FF">
                  <a:lumMod val="97000"/>
                </a:srgbClr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0877" b="6239"/>
          <a:stretch/>
        </p:blipFill>
        <p:spPr>
          <a:xfrm>
            <a:off x="0" y="-20538"/>
            <a:ext cx="9144000" cy="516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6014" y="0"/>
            <a:ext cx="8027987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6014" y="-20241"/>
            <a:ext cx="8035925" cy="5163741"/>
          </a:xfrm>
          <a:prstGeom prst="rect">
            <a:avLst/>
          </a:prstGeom>
          <a:gradFill flip="none" rotWithShape="1">
            <a:gsLst>
              <a:gs pos="5000">
                <a:srgbClr val="B7F0FF"/>
              </a:gs>
              <a:gs pos="14000">
                <a:schemeClr val="accent5">
                  <a:tint val="37000"/>
                  <a:satMod val="300000"/>
                </a:schemeClr>
              </a:gs>
              <a:gs pos="22000">
                <a:srgbClr val="D0F4FF"/>
              </a:gs>
              <a:gs pos="32000">
                <a:srgbClr val="DAF7FF"/>
              </a:gs>
              <a:gs pos="53000">
                <a:schemeClr val="accent5">
                  <a:tint val="15000"/>
                  <a:satMod val="350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90"/>
            <a:ext cx="792088" cy="870461"/>
          </a:xfrm>
          <a:prstGeom prst="rect">
            <a:avLst/>
          </a:prstGeom>
          <a:ln>
            <a:noFill/>
          </a:ln>
          <a:effectLst>
            <a:outerShdw blurRad="101600" dist="88900" sx="109000" sy="109000" algn="ctr" rotWithShape="0">
              <a:schemeClr val="bg1">
                <a:alpha val="38000"/>
              </a:scheme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1979712" y="-2053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Принятие решения</a:t>
            </a:r>
            <a:endParaRPr lang="ru-RU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8434" name="Picture 2" descr="D:\UserData\tuna\Рабочий стол\Скрин 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483517"/>
            <a:ext cx="7810545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5" b="26268"/>
          <a:stretch/>
        </p:blipFill>
        <p:spPr bwMode="auto">
          <a:xfrm>
            <a:off x="137381" y="4165156"/>
            <a:ext cx="876350" cy="89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91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луба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5326</TotalTime>
  <Words>410</Words>
  <Application>Microsoft Office PowerPoint</Application>
  <PresentationFormat>Экран (16:9)</PresentationFormat>
  <Paragraphs>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Голубая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sio</dc:creator>
  <cp:lastModifiedBy>Ксения</cp:lastModifiedBy>
  <cp:revision>198</cp:revision>
  <cp:lastPrinted>2013-05-18T08:36:25Z</cp:lastPrinted>
  <dcterms:created xsi:type="dcterms:W3CDTF">2012-02-10T03:21:29Z</dcterms:created>
  <dcterms:modified xsi:type="dcterms:W3CDTF">2014-02-27T08:02:26Z</dcterms:modified>
</cp:coreProperties>
</file>