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91" r:id="rId3"/>
    <p:sldId id="276" r:id="rId4"/>
    <p:sldId id="281" r:id="rId5"/>
    <p:sldId id="277" r:id="rId6"/>
    <p:sldId id="280" r:id="rId7"/>
    <p:sldId id="265" r:id="rId8"/>
    <p:sldId id="289" r:id="rId9"/>
    <p:sldId id="290" r:id="rId10"/>
    <p:sldId id="269" r:id="rId11"/>
    <p:sldId id="285" r:id="rId12"/>
    <p:sldId id="267" r:id="rId13"/>
    <p:sldId id="283" r:id="rId14"/>
    <p:sldId id="287" r:id="rId15"/>
    <p:sldId id="25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77" autoAdjust="0"/>
  </p:normalViewPr>
  <p:slideViewPr>
    <p:cSldViewPr>
      <p:cViewPr varScale="1">
        <p:scale>
          <a:sx n="65" d="100"/>
          <a:sy n="65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516E-106B-4963-A77F-CC659F59E1FE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52E9-9DC8-4921-B642-A9C87AF87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52E9-9DC8-4921-B642-A9C87AF87C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52E9-9DC8-4921-B642-A9C87AF87C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281" y="3284984"/>
            <a:ext cx="71862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ГРАМОТНОСТИ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3608" y="5378988"/>
            <a:ext cx="3165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r="4591" b="6147"/>
          <a:stretch/>
        </p:blipFill>
        <p:spPr bwMode="auto">
          <a:xfrm>
            <a:off x="779318" y="188640"/>
            <a:ext cx="75541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3353797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Полностью </a:t>
            </a:r>
            <a:r>
              <a:rPr lang="ru-RU" sz="2400" dirty="0">
                <a:solidFill>
                  <a:srgbClr val="0070C0"/>
                </a:solidFill>
              </a:rPr>
              <a:t>неграмотные проживают в Африке, частично в странах Азии и Латинской </a:t>
            </a:r>
            <a:r>
              <a:rPr lang="ru-RU" sz="2400" dirty="0" smtClean="0">
                <a:solidFill>
                  <a:srgbClr val="0070C0"/>
                </a:solidFill>
              </a:rPr>
              <a:t>Америки.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60" y="1139544"/>
            <a:ext cx="3024336" cy="18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984" y="246523"/>
            <a:ext cx="812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В СОВРЕМЕННОМ ОБЩЕСТВЕ НЕВОЗМОЖНО ВЫЖИТЬ НЕГРАМОТНЫМ</a:t>
            </a:r>
            <a:endParaRPr lang="ru-RU" sz="2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77" y="1484784"/>
            <a:ext cx="480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 России, США и Европе нет полностью неграмотных.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0" y="2852936"/>
            <a:ext cx="3042514" cy="20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552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 fontAlgn="base">
              <a:buFont typeface="Arial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мировом списке 200 лучших учебных заведений </a:t>
            </a:r>
            <a:r>
              <a:rPr lang="ru-RU" sz="2400" dirty="0" smtClean="0">
                <a:solidFill>
                  <a:srgbClr val="0070C0"/>
                </a:solidFill>
              </a:rPr>
              <a:t>упоминается МГУ (Московский университет расположился на 174 месте).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Согласно переписи населения 2010 года, свыше 90% россиян окончили среднюю школу и получили высшее образование.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Россия занимает первое место в мире по количеству дипломированных специалистов (второе и третье место занимают  Канада и Израиль соответственно).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33" y="11663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1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0800" y="2606627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200" dirty="0" smtClean="0">
                <a:solidFill>
                  <a:srgbClr val="0070C0"/>
                </a:solidFill>
              </a:rPr>
              <a:t>Быть </a:t>
            </a:r>
            <a:r>
              <a:rPr lang="ru-RU" sz="2200" dirty="0">
                <a:solidFill>
                  <a:srgbClr val="0070C0"/>
                </a:solidFill>
              </a:rPr>
              <a:t>грамотным </a:t>
            </a:r>
            <a:r>
              <a:rPr lang="ru-RU" sz="2200" dirty="0" smtClean="0">
                <a:solidFill>
                  <a:srgbClr val="0070C0"/>
                </a:solidFill>
              </a:rPr>
              <a:t>сегодня – это </a:t>
            </a:r>
            <a:r>
              <a:rPr lang="ru-RU" sz="2200" dirty="0">
                <a:solidFill>
                  <a:srgbClr val="0070C0"/>
                </a:solidFill>
              </a:rPr>
              <a:t>значит быть образованным, постоянно овладевать </a:t>
            </a:r>
            <a:r>
              <a:rPr lang="ru-RU" sz="2200" dirty="0" smtClean="0">
                <a:solidFill>
                  <a:srgbClr val="0070C0"/>
                </a:solidFill>
              </a:rPr>
              <a:t>всё </a:t>
            </a:r>
            <a:r>
              <a:rPr lang="ru-RU" sz="2200" dirty="0">
                <a:solidFill>
                  <a:srgbClr val="0070C0"/>
                </a:solidFill>
              </a:rPr>
              <a:t>новыми и новыми знаниями, совершенствовать себя как личность, уметь правильно оценивать свой интеллектуальный уровень и достоинства собеседника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</a:rPr>
              <a:t>Неграмотный </a:t>
            </a:r>
            <a:r>
              <a:rPr lang="ru-RU" sz="2200" dirty="0">
                <a:solidFill>
                  <a:srgbClr val="0070C0"/>
                </a:solidFill>
              </a:rPr>
              <a:t>человек – это человек, не владеющий родным языком и, соответственно, не умеющий пользоваться его средствами выразительности. </a:t>
            </a:r>
            <a:endParaRPr lang="ru-RU" sz="2200" dirty="0" smtClean="0">
              <a:solidFill>
                <a:srgbClr val="0070C0"/>
              </a:solidFill>
            </a:endParaRPr>
          </a:p>
          <a:p>
            <a:pPr algn="just"/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7401" r="6498" b="1"/>
          <a:stretch/>
        </p:blipFill>
        <p:spPr bwMode="auto">
          <a:xfrm>
            <a:off x="1969143" y="-99392"/>
            <a:ext cx="4835105" cy="2706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ИНТЕРЕСНЫЕ ФАКТЫ О РУССКОМ ЯЗЫКЕ</a:t>
            </a:r>
            <a:endParaRPr lang="ru-RU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  <a:p>
            <a:pPr indent="720725" fontAlgn="base"/>
            <a:endParaRPr lang="ru-RU" dirty="0" smtClean="0">
              <a:solidFill>
                <a:srgbClr val="000000"/>
              </a:solidFill>
            </a:endParaRPr>
          </a:p>
          <a:p>
            <a:pPr indent="720725" algn="just" fontAlgn="base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русском языке есть </a:t>
            </a:r>
            <a:r>
              <a:rPr lang="ru-RU" sz="2000" dirty="0" smtClean="0">
                <a:solidFill>
                  <a:srgbClr val="0070C0"/>
                </a:solidFill>
              </a:rPr>
              <a:t>всего лишь </a:t>
            </a:r>
            <a:r>
              <a:rPr lang="ru-RU" sz="2000" dirty="0">
                <a:solidFill>
                  <a:srgbClr val="0070C0"/>
                </a:solidFill>
              </a:rPr>
              <a:t>одно односложное прилагательное – это слово </a:t>
            </a:r>
            <a:r>
              <a:rPr lang="ru-RU" sz="2000" b="1" i="1" dirty="0">
                <a:solidFill>
                  <a:srgbClr val="0070C0"/>
                </a:solidFill>
              </a:rPr>
              <a:t>«злой».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Есть в русском языке </a:t>
            </a:r>
            <a:r>
              <a:rPr lang="ru-RU" sz="2000" dirty="0" smtClean="0">
                <a:solidFill>
                  <a:srgbClr val="0070C0"/>
                </a:solidFill>
              </a:rPr>
              <a:t>слово </a:t>
            </a:r>
            <a:r>
              <a:rPr lang="ru-RU" sz="2000" dirty="0">
                <a:solidFill>
                  <a:srgbClr val="0070C0"/>
                </a:solidFill>
              </a:rPr>
              <a:t>с необычной приставкой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зако</a:t>
            </a:r>
            <a:r>
              <a:rPr lang="ru-RU" sz="2000" b="1" i="1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,  </a:t>
            </a:r>
            <a:r>
              <a:rPr lang="ru-RU" sz="2000" dirty="0">
                <a:solidFill>
                  <a:srgbClr val="0070C0"/>
                </a:solidFill>
              </a:rPr>
              <a:t>это слово </a:t>
            </a:r>
            <a:r>
              <a:rPr lang="ru-RU" sz="2000" b="1" i="1" dirty="0">
                <a:solidFill>
                  <a:srgbClr val="0070C0"/>
                </a:solidFill>
              </a:rPr>
              <a:t>«закоулок».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орфографическом словаре РАН </a:t>
            </a:r>
            <a:r>
              <a:rPr lang="ru-RU" sz="2000" dirty="0" smtClean="0">
                <a:solidFill>
                  <a:srgbClr val="0070C0"/>
                </a:solidFill>
              </a:rPr>
              <a:t>самое </a:t>
            </a:r>
            <a:r>
              <a:rPr lang="ru-RU" sz="2000" dirty="0">
                <a:solidFill>
                  <a:srgbClr val="0070C0"/>
                </a:solidFill>
              </a:rPr>
              <a:t>длинное слово в русском языке – </a:t>
            </a:r>
            <a:r>
              <a:rPr lang="ru-RU" sz="2000" b="1" i="1" dirty="0">
                <a:solidFill>
                  <a:srgbClr val="0070C0"/>
                </a:solidFill>
              </a:rPr>
              <a:t>«</a:t>
            </a:r>
            <a:r>
              <a:rPr lang="ru-RU" sz="2000" b="1" i="1" dirty="0" err="1">
                <a:solidFill>
                  <a:srgbClr val="0070C0"/>
                </a:solidFill>
              </a:rPr>
              <a:t>водогрязеторфопарафинолечение</a:t>
            </a:r>
            <a:r>
              <a:rPr lang="ru-RU" sz="2000" b="1" i="1" dirty="0">
                <a:solidFill>
                  <a:srgbClr val="0070C0"/>
                </a:solidFill>
              </a:rPr>
              <a:t>»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Правила русского языка позволяют придумывать множество очень длинных </a:t>
            </a:r>
            <a:r>
              <a:rPr lang="ru-RU" sz="2000" dirty="0" smtClean="0">
                <a:solidFill>
                  <a:srgbClr val="0070C0"/>
                </a:solidFill>
              </a:rPr>
              <a:t>слов. Например</a:t>
            </a:r>
            <a:r>
              <a:rPr lang="ru-RU" sz="2000" dirty="0">
                <a:solidFill>
                  <a:srgbClr val="0070C0"/>
                </a:solidFill>
              </a:rPr>
              <a:t>, слово </a:t>
            </a:r>
            <a:r>
              <a:rPr lang="ru-RU" sz="2000" b="1" i="1" dirty="0">
                <a:solidFill>
                  <a:srgbClr val="0070C0"/>
                </a:solidFill>
              </a:rPr>
              <a:t>«восьмидесятичетырёхлетний»</a:t>
            </a:r>
            <a:r>
              <a:rPr lang="ru-RU" sz="2000" dirty="0">
                <a:solidFill>
                  <a:srgbClr val="0070C0"/>
                </a:solidFill>
              </a:rPr>
              <a:t>. А если попробовать обозначить по этому же принципу возраст дерева или какого-нибудь космического объекта, можно составить еще более длинное слово.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В русском языке нет никаких ограничений на количество употреблений </a:t>
            </a:r>
            <a:r>
              <a:rPr lang="ru-RU" sz="2000" dirty="0" smtClean="0">
                <a:solidFill>
                  <a:srgbClr val="0070C0"/>
                </a:solidFill>
              </a:rPr>
              <a:t>приставки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пра</a:t>
            </a:r>
            <a:r>
              <a:rPr lang="ru-RU" sz="2000" b="1" i="1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>
                <a:solidFill>
                  <a:srgbClr val="0070C0"/>
                </a:solidFill>
              </a:rPr>
              <a:t>М</a:t>
            </a:r>
            <a:r>
              <a:rPr lang="ru-RU" sz="2000" dirty="0" smtClean="0">
                <a:solidFill>
                  <a:srgbClr val="0070C0"/>
                </a:solidFill>
              </a:rPr>
              <a:t>ожно </a:t>
            </a:r>
            <a:r>
              <a:rPr lang="ru-RU" sz="2000" dirty="0">
                <a:solidFill>
                  <a:srgbClr val="0070C0"/>
                </a:solidFill>
              </a:rPr>
              <a:t>придумать </a:t>
            </a:r>
            <a:r>
              <a:rPr lang="ru-RU" sz="2000" dirty="0" smtClean="0">
                <a:solidFill>
                  <a:srgbClr val="0070C0"/>
                </a:solidFill>
              </a:rPr>
              <a:t>очень длинное </a:t>
            </a:r>
            <a:r>
              <a:rPr lang="ru-RU" sz="2000" dirty="0">
                <a:solidFill>
                  <a:srgbClr val="0070C0"/>
                </a:solidFill>
              </a:rPr>
              <a:t>слово, если попробовать назвать своего самого </a:t>
            </a:r>
            <a:r>
              <a:rPr lang="ru-RU" sz="2000" dirty="0" smtClean="0">
                <a:solidFill>
                  <a:srgbClr val="0070C0"/>
                </a:solidFill>
              </a:rPr>
              <a:t>далёкого </a:t>
            </a:r>
            <a:r>
              <a:rPr lang="ru-RU" sz="2000" dirty="0">
                <a:solidFill>
                  <a:srgbClr val="0070C0"/>
                </a:solidFill>
              </a:rPr>
              <a:t>предка, к примеру, словом </a:t>
            </a:r>
            <a:r>
              <a:rPr lang="ru-RU" sz="2000" b="1" i="1" dirty="0">
                <a:solidFill>
                  <a:srgbClr val="0070C0"/>
                </a:solidFill>
              </a:rPr>
              <a:t>«</a:t>
            </a:r>
            <a:r>
              <a:rPr lang="ru-RU" sz="2000" b="1" i="1" dirty="0" err="1">
                <a:solidFill>
                  <a:srgbClr val="0070C0"/>
                </a:solidFill>
              </a:rPr>
              <a:t>прапрапрапрапрапрапрадедушка</a:t>
            </a:r>
            <a:r>
              <a:rPr lang="ru-RU" sz="2000" b="1" i="1" dirty="0" smtClean="0">
                <a:solidFill>
                  <a:srgbClr val="0070C0"/>
                </a:solidFill>
              </a:rPr>
              <a:t>»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pPr fontAlgn="base">
              <a:buFont typeface="Arial"/>
              <a:buChar char="•"/>
            </a:pPr>
            <a:endParaRPr lang="ru-RU" sz="2000" b="0" i="0" dirty="0">
              <a:solidFill>
                <a:srgbClr val="0070C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8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30" y="2782827"/>
            <a:ext cx="5040871" cy="43088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Кто </a:t>
            </a:r>
            <a:r>
              <a:rPr lang="ru-RU" sz="2200" dirty="0">
                <a:solidFill>
                  <a:srgbClr val="0070C0"/>
                </a:solidFill>
              </a:rPr>
              <a:t>грамоте горазд, тому не </a:t>
            </a:r>
            <a:r>
              <a:rPr lang="ru-RU" sz="2200" dirty="0" smtClean="0">
                <a:solidFill>
                  <a:srgbClr val="0070C0"/>
                </a:solidFill>
              </a:rPr>
              <a:t>пропасть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5393" y="3501008"/>
            <a:ext cx="3236527" cy="43088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</a:rPr>
              <a:t>Не пером пишут</a:t>
            </a:r>
            <a:r>
              <a:rPr lang="ru-RU" sz="2200" dirty="0" smtClean="0">
                <a:solidFill>
                  <a:srgbClr val="0070C0"/>
                </a:solidFill>
              </a:rPr>
              <a:t>, а </a:t>
            </a:r>
            <a:r>
              <a:rPr lang="ru-RU" sz="2200" dirty="0">
                <a:solidFill>
                  <a:srgbClr val="0070C0"/>
                </a:solidFill>
              </a:rPr>
              <a:t>умом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122" y="3372108"/>
            <a:ext cx="5033981" cy="43088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Грамоте учиться – вперёд пригодится.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122" y="1152179"/>
            <a:ext cx="5033618" cy="43088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Грамота – второй </a:t>
            </a:r>
            <a:r>
              <a:rPr lang="ru-RU" sz="2200" dirty="0">
                <a:solidFill>
                  <a:srgbClr val="0070C0"/>
                </a:solidFill>
              </a:rPr>
              <a:t>язык.</a:t>
            </a:r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530" y="4077072"/>
            <a:ext cx="5076056" cy="76944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</a:rPr>
              <a:t>Не тот грамотен, кто читать умеет, а тот, кто слушает да разумеет.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69" y="1772816"/>
            <a:ext cx="5041234" cy="76944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Грамота пить-есть не просит, а сама кормит.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5" y="906820"/>
            <a:ext cx="2016225" cy="2306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16632"/>
            <a:ext cx="7613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ПОСЛОВИЦЫ И ПОГОВОРКИ О ВАЖНОСТИ ГРАМОТНОСТИ</a:t>
            </a:r>
            <a:endParaRPr lang="ru-RU" sz="2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688" y="0"/>
            <a:ext cx="63367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КАК СТАТЬ БОЛЕЕ ГРАМОТНЫМ?</a:t>
            </a:r>
            <a:endParaRPr lang="ru-RU" sz="24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8" y="3243242"/>
            <a:ext cx="3862850" cy="361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268" y="476672"/>
            <a:ext cx="8774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Читайте! </a:t>
            </a:r>
            <a:r>
              <a:rPr lang="ru-RU" dirty="0">
                <a:solidFill>
                  <a:srgbClr val="0070C0"/>
                </a:solidFill>
              </a:rPr>
              <a:t>«Чтение – вот лучшее учение», - так говорил А.С. Пушкин. </a:t>
            </a:r>
            <a:r>
              <a:rPr lang="ru-RU" dirty="0" smtClean="0">
                <a:solidFill>
                  <a:srgbClr val="0070C0"/>
                </a:solidFill>
              </a:rPr>
              <a:t>Читайте </a:t>
            </a:r>
            <a:r>
              <a:rPr lang="ru-RU" dirty="0">
                <a:solidFill>
                  <a:srgbClr val="0070C0"/>
                </a:solidFill>
              </a:rPr>
              <a:t>разную литературу, регулярное чтение развивает зрительную память. </a:t>
            </a:r>
            <a:r>
              <a:rPr lang="ru-RU" dirty="0" smtClean="0">
                <a:solidFill>
                  <a:srgbClr val="0070C0"/>
                </a:solidFill>
              </a:rPr>
              <a:t>Но помните</a:t>
            </a:r>
            <a:r>
              <a:rPr lang="ru-RU" dirty="0">
                <a:solidFill>
                  <a:srgbClr val="0070C0"/>
                </a:solidFill>
              </a:rPr>
              <a:t>, что издания должны быть официальными, с хорошей редактурой, чтобы </a:t>
            </a:r>
            <a:r>
              <a:rPr lang="ru-RU" dirty="0" smtClean="0">
                <a:solidFill>
                  <a:srgbClr val="0070C0"/>
                </a:solidFill>
              </a:rPr>
              <a:t>текст был </a:t>
            </a:r>
            <a:r>
              <a:rPr lang="ru-RU" dirty="0">
                <a:solidFill>
                  <a:srgbClr val="0070C0"/>
                </a:solidFill>
              </a:rPr>
              <a:t>без ошибок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Используйте словари! Возьмите себе за правило записывать трудные и незнакомые </a:t>
            </a:r>
            <a:r>
              <a:rPr lang="ru-RU" dirty="0" smtClean="0">
                <a:solidFill>
                  <a:srgbClr val="0070C0"/>
                </a:solidFill>
              </a:rPr>
              <a:t>слова и </a:t>
            </a:r>
            <a:r>
              <a:rPr lang="ru-RU" dirty="0">
                <a:solidFill>
                  <a:srgbClr val="0070C0"/>
                </a:solidFill>
              </a:rPr>
              <a:t>искать их значение в словаре. </a:t>
            </a:r>
            <a:r>
              <a:rPr lang="ru-RU" dirty="0" smtClean="0">
                <a:solidFill>
                  <a:srgbClr val="0070C0"/>
                </a:solidFill>
              </a:rPr>
              <a:t>Желательно </a:t>
            </a:r>
            <a:r>
              <a:rPr lang="ru-RU" dirty="0">
                <a:solidFill>
                  <a:srgbClr val="0070C0"/>
                </a:solidFill>
              </a:rPr>
              <a:t>пользоваться не электронными, а именно печатными словарями. Когда листаешь страницы в поисках нужного, невольно обращаешь внимание на соседние словарные статьи. А любая новая информация, найденная неожиданно и самостоятельно, всегда запоминается гораздо лучше.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3117" y="3277054"/>
            <a:ext cx="4911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Учите правила! Действительно </a:t>
            </a:r>
            <a:r>
              <a:rPr lang="ru-RU" dirty="0">
                <a:solidFill>
                  <a:srgbClr val="0070C0"/>
                </a:solidFill>
              </a:rPr>
              <a:t>важно выучить правила русской орфографии и пунктуации. В помощь могут прийти многочисленные справочники по русскому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1769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650088" cy="2142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Презентация подготовлена фондом «Родное слово»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 поддержке Центра русского языка НГОНБ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Новосибирск-2020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17" y="260648"/>
            <a:ext cx="550861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89040"/>
            <a:ext cx="7554416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Международный 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день грамотности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2020  года посвящён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преподаванию и обучению грамотности в условиях кризиса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COVID-19.</a:t>
            </a:r>
            <a:endParaRPr lang="ru-RU" sz="27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43800" cy="354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3888432"/>
          </a:xfrm>
        </p:spPr>
        <p:txBody>
          <a:bodyPr>
            <a:normAutofit/>
          </a:bodyPr>
          <a:lstStyle/>
          <a:p>
            <a:pPr marL="0" indent="720725" algn="just">
              <a:buNone/>
            </a:pPr>
            <a:r>
              <a:rPr lang="ru-RU" sz="2000" b="0" dirty="0" smtClean="0">
                <a:solidFill>
                  <a:srgbClr val="0070C0"/>
                </a:solidFill>
              </a:rPr>
              <a:t>Международный </a:t>
            </a:r>
            <a:r>
              <a:rPr lang="ru-RU" sz="2000" b="0" dirty="0">
                <a:solidFill>
                  <a:srgbClr val="0070C0"/>
                </a:solidFill>
              </a:rPr>
              <a:t>день грамотности, отмечаемый ежегодно 8 </a:t>
            </a:r>
            <a:r>
              <a:rPr lang="ru-RU" sz="2000" b="0" dirty="0" smtClean="0">
                <a:solidFill>
                  <a:srgbClr val="0070C0"/>
                </a:solidFill>
              </a:rPr>
              <a:t>сентября, был учреждён </a:t>
            </a:r>
            <a:r>
              <a:rPr lang="ru-RU" sz="2000" b="0" dirty="0">
                <a:solidFill>
                  <a:srgbClr val="0070C0"/>
                </a:solidFill>
              </a:rPr>
              <a:t>26 октября 1966 года на 14-й сессии Генеральной </a:t>
            </a:r>
            <a:r>
              <a:rPr lang="ru-RU" sz="2000" b="0" dirty="0" smtClean="0">
                <a:solidFill>
                  <a:srgbClr val="0070C0"/>
                </a:solidFill>
              </a:rPr>
              <a:t>конференции </a:t>
            </a:r>
            <a:r>
              <a:rPr lang="ru-RU" sz="2000" b="0" dirty="0">
                <a:solidFill>
                  <a:srgbClr val="0070C0"/>
                </a:solidFill>
              </a:rPr>
              <a:t>ЮНЕСКО. </a:t>
            </a:r>
            <a:endParaRPr lang="ru-RU" sz="2000" b="0" dirty="0" smtClean="0">
              <a:solidFill>
                <a:srgbClr val="0070C0"/>
              </a:solidFill>
            </a:endParaRPr>
          </a:p>
          <a:p>
            <a:pPr marL="0" indent="720725" algn="just">
              <a:buNone/>
            </a:pPr>
            <a:r>
              <a:rPr lang="ru-RU" sz="2000" b="0" dirty="0" smtClean="0">
                <a:solidFill>
                  <a:srgbClr val="0070C0"/>
                </a:solidFill>
              </a:rPr>
              <a:t>С </a:t>
            </a:r>
            <a:r>
              <a:rPr lang="ru-RU" sz="2000" b="0" dirty="0">
                <a:solidFill>
                  <a:srgbClr val="0070C0"/>
                </a:solidFill>
              </a:rPr>
              <a:t>1967 года во </a:t>
            </a:r>
            <a:r>
              <a:rPr lang="ru-RU" sz="2000" b="0" dirty="0" smtClean="0">
                <a:solidFill>
                  <a:srgbClr val="0070C0"/>
                </a:solidFill>
              </a:rPr>
              <a:t>всём </a:t>
            </a:r>
            <a:r>
              <a:rPr lang="ru-RU" sz="2000" b="0" dirty="0">
                <a:solidFill>
                  <a:srgbClr val="0070C0"/>
                </a:solidFill>
              </a:rPr>
              <a:t>мире ежегодно проводятся празднования по случаю Международного дня грамотности </a:t>
            </a:r>
            <a:r>
              <a:rPr lang="ru-RU" sz="2000" b="0" dirty="0" smtClean="0">
                <a:solidFill>
                  <a:srgbClr val="0070C0"/>
                </a:solidFill>
              </a:rPr>
              <a:t>с </a:t>
            </a:r>
            <a:r>
              <a:rPr lang="ru-RU" sz="2000" b="0" dirty="0">
                <a:solidFill>
                  <a:srgbClr val="0070C0"/>
                </a:solidFill>
              </a:rPr>
              <a:t>целью напомнить о важности грамотности в контексте человеческого достоинства и прав человека, а также с целью активизации усилий по созданию более грамотных и устойчивых обществ. </a:t>
            </a:r>
            <a:endParaRPr lang="ru-RU" sz="2000" b="0" dirty="0" smtClean="0">
              <a:solidFill>
                <a:srgbClr val="0070C0"/>
              </a:solidFill>
            </a:endParaRPr>
          </a:p>
          <a:p>
            <a:pPr marL="0" indent="720725" algn="just">
              <a:buNone/>
            </a:pPr>
            <a:r>
              <a:rPr lang="ru-RU" sz="2000" b="0" dirty="0" smtClean="0">
                <a:solidFill>
                  <a:srgbClr val="0070C0"/>
                </a:solidFill>
              </a:rPr>
              <a:t>Несмотря </a:t>
            </a:r>
            <a:r>
              <a:rPr lang="ru-RU" sz="2000" b="0" dirty="0">
                <a:solidFill>
                  <a:srgbClr val="0070C0"/>
                </a:solidFill>
              </a:rPr>
              <a:t>на достигнутый прогресс, проблемы в области грамотности сохраняются, и в то же время требования к уровню навыков, необходимых для работы, быстро меняются.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4" y="4077072"/>
            <a:ext cx="490696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5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62000" y="7245424"/>
            <a:ext cx="67818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380"/>
            <a:ext cx="8496944" cy="4687416"/>
          </a:xfrm>
        </p:spPr>
        <p:txBody>
          <a:bodyPr>
            <a:normAutofit fontScale="77500" lnSpcReduction="20000"/>
          </a:bodyPr>
          <a:lstStyle/>
          <a:p>
            <a:pPr marL="0" indent="720725" algn="just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Общий </a:t>
            </a:r>
            <a:r>
              <a:rPr lang="ru-RU" sz="2800" b="0" dirty="0">
                <a:solidFill>
                  <a:srgbClr val="0070C0"/>
                </a:solidFill>
              </a:rPr>
              <a:t>подход ЮНЕСКО к вопросам грамотности для всех предполагает решение следующих задач: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rgbClr val="0070C0"/>
                </a:solidFill>
              </a:rPr>
              <a:t>создание прочной основы </a:t>
            </a:r>
            <a:r>
              <a:rPr lang="ru-RU" sz="2800" b="0" dirty="0" smtClean="0">
                <a:solidFill>
                  <a:srgbClr val="0070C0"/>
                </a:solidFill>
              </a:rPr>
              <a:t>путём </a:t>
            </a:r>
            <a:r>
              <a:rPr lang="ru-RU" sz="2800" b="0" dirty="0">
                <a:solidFill>
                  <a:srgbClr val="0070C0"/>
                </a:solidFill>
              </a:rPr>
              <a:t>воспитания и обучения детей раннего возраста;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rgbClr val="0070C0"/>
                </a:solidFill>
              </a:rPr>
              <a:t>обеспечение качественного базового образования для всех детей;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rgbClr val="0070C0"/>
                </a:solidFill>
              </a:rPr>
              <a:t>увеличение масштабов программ по распространению грамотности для </a:t>
            </a:r>
            <a:r>
              <a:rPr lang="ru-RU" sz="2800" b="0" dirty="0" smtClean="0">
                <a:solidFill>
                  <a:srgbClr val="0070C0"/>
                </a:solidFill>
              </a:rPr>
              <a:t>молодёжи </a:t>
            </a:r>
            <a:r>
              <a:rPr lang="ru-RU" sz="2800" b="0" dirty="0">
                <a:solidFill>
                  <a:srgbClr val="0070C0"/>
                </a:solidFill>
              </a:rPr>
              <a:t>и взрослых, не имеющих базовых навыков грамотности;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rgbClr val="0070C0"/>
                </a:solidFill>
              </a:rPr>
              <a:t>создание среды, благоприятной для распространения грамотности.</a:t>
            </a:r>
          </a:p>
          <a:p>
            <a:pPr marL="0" indent="720725" algn="just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Поскольку </a:t>
            </a:r>
            <a:r>
              <a:rPr lang="ru-RU" sz="2800" b="0" dirty="0">
                <a:solidFill>
                  <a:srgbClr val="0070C0"/>
                </a:solidFill>
              </a:rPr>
              <a:t>большинство неграмотных людей в мире составляют женщины, ЮНЕСКО поощряет целевые инициативы, такие как Глобальное </a:t>
            </a:r>
            <a:r>
              <a:rPr lang="ru-RU" sz="2800" b="0" dirty="0" smtClean="0">
                <a:solidFill>
                  <a:srgbClr val="0070C0"/>
                </a:solidFill>
              </a:rPr>
              <a:t>партнёрство </a:t>
            </a:r>
            <a:r>
              <a:rPr lang="ru-RU" sz="2800" b="0" dirty="0">
                <a:solidFill>
                  <a:srgbClr val="0070C0"/>
                </a:solidFill>
              </a:rPr>
              <a:t>в интересах образования девочек и женщин</a:t>
            </a:r>
            <a:r>
              <a:rPr lang="ru-RU" b="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50521"/>
            <a:ext cx="4752528" cy="210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>
          <a:xfrm>
            <a:off x="2339752" y="0"/>
            <a:ext cx="4464496" cy="19742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/>
          </a:bodyPr>
          <a:lstStyle/>
          <a:p>
            <a:pPr marL="0" indent="720725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>
                <a:solidFill>
                  <a:srgbClr val="0070C0"/>
                </a:solidFill>
              </a:rPr>
              <a:t>Наш мир богат и разнообразен, он насчитывает около 7000 живых языков. Эти языки представляют собой средства общения, обучения на протяжении всей жизни, участия в общественной и трудовой жизни. Они также тесно связаны с самобытностью, культурами, мировоззрениями и системами знаний различных групп населения. Поэтому </a:t>
            </a:r>
            <a:r>
              <a:rPr lang="ru-RU" sz="2400" dirty="0" smtClean="0">
                <a:solidFill>
                  <a:srgbClr val="0070C0"/>
                </a:solidFill>
              </a:rPr>
              <a:t>учёт </a:t>
            </a:r>
            <a:r>
              <a:rPr lang="ru-RU" sz="2400" dirty="0">
                <a:solidFill>
                  <a:srgbClr val="0070C0"/>
                </a:solidFill>
              </a:rPr>
              <a:t>языкового разнообразия в процессе образования и распространения грамотности является </a:t>
            </a:r>
            <a:r>
              <a:rPr lang="ru-RU" sz="2400" dirty="0" smtClean="0">
                <a:solidFill>
                  <a:srgbClr val="0070C0"/>
                </a:solidFill>
              </a:rPr>
              <a:t>ключевым».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Одрэ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</a:rPr>
              <a:t>Азуле</a:t>
            </a:r>
            <a:r>
              <a:rPr lang="ru-RU" sz="2400" b="1" dirty="0">
                <a:solidFill>
                  <a:srgbClr val="002060"/>
                </a:solidFill>
              </a:rPr>
              <a:t>, Генеральный директор </a:t>
            </a:r>
            <a:r>
              <a:rPr lang="ru-RU" sz="2400" b="1" dirty="0" smtClean="0">
                <a:solidFill>
                  <a:srgbClr val="002060"/>
                </a:solidFill>
              </a:rPr>
              <a:t>ЮНЕСКО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141281" flipV="1">
            <a:off x="400931" y="8000902"/>
            <a:ext cx="7036986" cy="4584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7748"/>
            <a:ext cx="8208912" cy="4903440"/>
          </a:xfrm>
        </p:spPr>
        <p:txBody>
          <a:bodyPr>
            <a:normAutofit/>
          </a:bodyPr>
          <a:lstStyle/>
          <a:p>
            <a:pPr marL="0" indent="720725" algn="just"/>
            <a:r>
              <a:rPr lang="ru-RU" sz="2200" b="0" dirty="0" smtClean="0">
                <a:solidFill>
                  <a:srgbClr val="0070C0"/>
                </a:solidFill>
              </a:rPr>
              <a:t>По </a:t>
            </a:r>
            <a:r>
              <a:rPr lang="ru-RU" sz="2200" b="0" dirty="0">
                <a:solidFill>
                  <a:srgbClr val="0070C0"/>
                </a:solidFill>
              </a:rPr>
              <a:t>случаю Международного дня грамотности ЮНЕСКО ежегодно организует конференции и церемонии вручения Международных премий ЮНЕСКО в области грамотности </a:t>
            </a:r>
            <a:r>
              <a:rPr lang="ru-RU" sz="2200" b="0" dirty="0" smtClean="0">
                <a:solidFill>
                  <a:srgbClr val="0070C0"/>
                </a:solidFill>
              </a:rPr>
              <a:t>в </a:t>
            </a:r>
            <a:r>
              <a:rPr lang="ru-RU" sz="2200" b="0" dirty="0">
                <a:solidFill>
                  <a:srgbClr val="0070C0"/>
                </a:solidFill>
              </a:rPr>
              <a:t>своей штаб-квартире в Париже. </a:t>
            </a:r>
            <a:endParaRPr lang="ru-RU" sz="2200" b="0" dirty="0" smtClean="0">
              <a:solidFill>
                <a:srgbClr val="0070C0"/>
              </a:solidFill>
            </a:endParaRPr>
          </a:p>
          <a:p>
            <a:pPr marL="0" indent="720725" algn="just"/>
            <a:r>
              <a:rPr lang="ru-RU" sz="2200" b="0" dirty="0" smtClean="0">
                <a:solidFill>
                  <a:srgbClr val="0070C0"/>
                </a:solidFill>
              </a:rPr>
              <a:t>С </a:t>
            </a:r>
            <a:r>
              <a:rPr lang="ru-RU" sz="2200" b="0" dirty="0">
                <a:solidFill>
                  <a:srgbClr val="0070C0"/>
                </a:solidFill>
              </a:rPr>
              <a:t>1967 года Международные премии ЮНЕСКО в области грамотности </a:t>
            </a:r>
            <a:r>
              <a:rPr lang="ru-RU" sz="2200" b="0" dirty="0" smtClean="0">
                <a:solidFill>
                  <a:srgbClr val="0070C0"/>
                </a:solidFill>
              </a:rPr>
              <a:t>были </a:t>
            </a:r>
            <a:r>
              <a:rPr lang="ru-RU" sz="2200" b="0" dirty="0">
                <a:solidFill>
                  <a:srgbClr val="0070C0"/>
                </a:solidFill>
              </a:rPr>
              <a:t>вручены более 495 </a:t>
            </a:r>
            <a:r>
              <a:rPr lang="ru-RU" sz="2200" b="0" dirty="0" smtClean="0">
                <a:solidFill>
                  <a:srgbClr val="0070C0"/>
                </a:solidFill>
              </a:rPr>
              <a:t>инициативам, способствующим распространению грамотности</a:t>
            </a:r>
            <a:r>
              <a:rPr lang="ru-RU" sz="2200" b="0" dirty="0">
                <a:solidFill>
                  <a:srgbClr val="0070C0"/>
                </a:solidFill>
              </a:rPr>
              <a:t>. За свой проект или программу каждый из пяти лауреатов получает медаль, диплом и премию в размере 20 тыс. долларов США.</a:t>
            </a:r>
            <a:r>
              <a:rPr lang="ru-RU" sz="2200" b="0" dirty="0" smtClean="0">
                <a:solidFill>
                  <a:srgbClr val="0070C0"/>
                </a:solidFill>
              </a:rPr>
              <a:t>	</a:t>
            </a:r>
          </a:p>
          <a:p>
            <a:pPr marL="0" indent="720725" algn="just">
              <a:buNone/>
            </a:pPr>
            <a:r>
              <a:rPr lang="ru-RU" sz="2200" b="0" dirty="0" smtClean="0">
                <a:solidFill>
                  <a:srgbClr val="0070C0"/>
                </a:solidFill>
              </a:rPr>
              <a:t>	</a:t>
            </a:r>
            <a:endParaRPr lang="ru-RU" sz="2200" b="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6695" r="7229" b="20703"/>
          <a:stretch/>
        </p:blipFill>
        <p:spPr bwMode="auto">
          <a:xfrm>
            <a:off x="1403648" y="3645024"/>
            <a:ext cx="61671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826" y="124304"/>
            <a:ext cx="84969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Количество 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грамотных людей в 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мире составляет </a:t>
            </a:r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4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 миллиарда человек.</a:t>
            </a:r>
            <a:endParaRPr lang="ru-RU" sz="22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Более </a:t>
            </a:r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860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 миллионов взрослых в мире остаются неграмотными, это около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20</a:t>
            </a:r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%.</a:t>
            </a:r>
            <a:endParaRPr lang="ru-RU" sz="22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Более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100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 миллионов детей не ходят в 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школу.</a:t>
            </a: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Менее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50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 стран обеспечивают всеобщий доступ к начальному образованию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Молодёжь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почти всех стран мира 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умеет читать и писать, и только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в пяти странах 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менее половины молодого поколения являются грамотными. Четыре 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страны из этого списка 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находятся в Северной Африке.</a:t>
            </a:r>
          </a:p>
          <a:p>
            <a:pPr indent="720725" algn="just"/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Страной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, где отмечается </a:t>
            </a:r>
            <a:r>
              <a:rPr lang="ru-RU" sz="2200" b="1" dirty="0">
                <a:solidFill>
                  <a:srgbClr val="0070C0"/>
                </a:solidFill>
                <a:cs typeface="Times New Roman" pitchFamily="18" charset="0"/>
              </a:rPr>
              <a:t>максимальный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 уровень грамотности среди </a:t>
            </a:r>
            <a:r>
              <a:rPr lang="ru-RU" sz="2200" dirty="0" smtClean="0">
                <a:solidFill>
                  <a:srgbClr val="0070C0"/>
                </a:solidFill>
                <a:cs typeface="Times New Roman" pitchFamily="18" charset="0"/>
              </a:rPr>
              <a:t>молодёжи</a:t>
            </a:r>
            <a:r>
              <a:rPr lang="ru-RU" sz="2200" dirty="0">
                <a:solidFill>
                  <a:srgbClr val="0070C0"/>
                </a:solidFill>
                <a:cs typeface="Times New Roman" pitchFamily="18" charset="0"/>
              </a:rPr>
              <a:t>, является Япония.</a:t>
            </a:r>
          </a:p>
          <a:p>
            <a:pPr algn="just"/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"/>
          <a:stretch/>
        </p:blipFill>
        <p:spPr bwMode="auto">
          <a:xfrm>
            <a:off x="1547664" y="4641676"/>
            <a:ext cx="27749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1" b="3333"/>
          <a:stretch/>
        </p:blipFill>
        <p:spPr>
          <a:xfrm>
            <a:off x="5148065" y="4641676"/>
            <a:ext cx="25516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 smtClean="0">
                <a:solidFill>
                  <a:srgbClr val="0070C0"/>
                </a:solidFill>
              </a:rPr>
              <a:t>ЮНЕСКО подчёркивает</a:t>
            </a:r>
            <a:r>
              <a:rPr lang="ru-RU" sz="2400" dirty="0">
                <a:solidFill>
                  <a:srgbClr val="0070C0"/>
                </a:solidFill>
              </a:rPr>
              <a:t>, что более половины из 900 миллионов </a:t>
            </a:r>
            <a:r>
              <a:rPr lang="ru-RU" sz="2400" dirty="0" smtClean="0">
                <a:solidFill>
                  <a:srgbClr val="0070C0"/>
                </a:solidFill>
              </a:rPr>
              <a:t>учащихся в мире в новом 2020/2021 учебном году </a:t>
            </a:r>
            <a:r>
              <a:rPr lang="ru-RU" sz="2400" dirty="0">
                <a:solidFill>
                  <a:srgbClr val="0070C0"/>
                </a:solidFill>
              </a:rPr>
              <a:t>будут продолжать обучение, как ожидается, в полностью дистанционном режиме </a:t>
            </a:r>
            <a:r>
              <a:rPr lang="ru-RU" sz="2400" dirty="0" smtClean="0">
                <a:solidFill>
                  <a:srgbClr val="0070C0"/>
                </a:solidFill>
              </a:rPr>
              <a:t>или же будут </a:t>
            </a:r>
            <a:r>
              <a:rPr lang="ru-RU" sz="2400" dirty="0">
                <a:solidFill>
                  <a:srgbClr val="0070C0"/>
                </a:solidFill>
              </a:rPr>
              <a:t>сочетать дистанционное обучение с занятиями в </a:t>
            </a:r>
            <a:r>
              <a:rPr lang="ru-RU" sz="2400" dirty="0" smtClean="0">
                <a:solidFill>
                  <a:srgbClr val="0070C0"/>
                </a:solidFill>
              </a:rPr>
              <a:t>классе.</a:t>
            </a:r>
          </a:p>
          <a:p>
            <a:pPr indent="720725" algn="just"/>
            <a:r>
              <a:rPr lang="ru-RU" sz="2400" dirty="0" smtClean="0">
                <a:solidFill>
                  <a:srgbClr val="0070C0"/>
                </a:solidFill>
              </a:rPr>
              <a:t>Однако </a:t>
            </a:r>
            <a:r>
              <a:rPr lang="ru-RU" sz="2400" dirty="0">
                <a:solidFill>
                  <a:srgbClr val="0070C0"/>
                </a:solidFill>
              </a:rPr>
              <a:t>большинство из этих учащихся и членов их семей </a:t>
            </a:r>
            <a:r>
              <a:rPr lang="ru-RU" sz="2400" dirty="0" smtClean="0">
                <a:solidFill>
                  <a:srgbClr val="0070C0"/>
                </a:solidFill>
              </a:rPr>
              <a:t>всё ещё </a:t>
            </a:r>
            <a:r>
              <a:rPr lang="ru-RU" sz="2400" dirty="0">
                <a:solidFill>
                  <a:srgbClr val="0070C0"/>
                </a:solidFill>
              </a:rPr>
              <a:t>ждут указаний относительно 2020/2021 учебного года, несмотря на </a:t>
            </a:r>
            <a:r>
              <a:rPr lang="ru-RU" sz="2400" dirty="0" smtClean="0">
                <a:solidFill>
                  <a:srgbClr val="0070C0"/>
                </a:solidFill>
              </a:rPr>
              <a:t>то </a:t>
            </a:r>
            <a:r>
              <a:rPr lang="ru-RU" sz="2400" dirty="0">
                <a:solidFill>
                  <a:srgbClr val="0070C0"/>
                </a:solidFill>
              </a:rPr>
              <a:t>что обучение запланировано </a:t>
            </a:r>
            <a:r>
              <a:rPr lang="ru-RU" sz="2400" dirty="0" smtClean="0">
                <a:solidFill>
                  <a:srgbClr val="0070C0"/>
                </a:solidFill>
              </a:rPr>
              <a:t>начаться совсем скоро.</a:t>
            </a:r>
            <a:endParaRPr lang="ru-RU" sz="2400" dirty="0">
              <a:solidFill>
                <a:srgbClr val="0070C0"/>
              </a:solidFill>
            </a:endParaRPr>
          </a:p>
          <a:p>
            <a:pPr indent="720725" algn="just"/>
            <a:r>
              <a:rPr lang="ru-RU" sz="2400" dirty="0" smtClean="0">
                <a:solidFill>
                  <a:srgbClr val="0070C0"/>
                </a:solidFill>
              </a:rPr>
              <a:t>Эта </a:t>
            </a:r>
            <a:r>
              <a:rPr lang="ru-RU" sz="2400" dirty="0">
                <a:solidFill>
                  <a:srgbClr val="0070C0"/>
                </a:solidFill>
              </a:rPr>
              <a:t>ситуация </a:t>
            </a:r>
            <a:r>
              <a:rPr lang="ru-RU" sz="2400" dirty="0" smtClean="0">
                <a:solidFill>
                  <a:srgbClr val="0070C0"/>
                </a:solidFill>
              </a:rPr>
              <a:t>создаёт серьёзные </a:t>
            </a:r>
            <a:r>
              <a:rPr lang="ru-RU" sz="2400" dirty="0">
                <a:solidFill>
                  <a:srgbClr val="0070C0"/>
                </a:solidFill>
              </a:rPr>
              <a:t>проблемы с </a:t>
            </a:r>
            <a:r>
              <a:rPr lang="ru-RU" sz="2400" dirty="0" smtClean="0">
                <a:solidFill>
                  <a:srgbClr val="0070C0"/>
                </a:solidFill>
              </a:rPr>
              <a:t>учётом </a:t>
            </a:r>
            <a:r>
              <a:rPr lang="ru-RU" sz="2400" dirty="0">
                <a:solidFill>
                  <a:srgbClr val="0070C0"/>
                </a:solidFill>
              </a:rPr>
              <a:t>сохраняющегося неравенства, связанного с дистанционным обучением, которое, в частности, затрагивает уязвимые группы населения.</a:t>
            </a:r>
            <a:endParaRPr lang="ru-RU" sz="2400" b="0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39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 smtClean="0">
                <a:solidFill>
                  <a:srgbClr val="0070C0"/>
                </a:solidFill>
              </a:rPr>
              <a:t>На </a:t>
            </a:r>
            <a:r>
              <a:rPr lang="ru-RU" sz="2400" dirty="0">
                <a:solidFill>
                  <a:srgbClr val="0070C0"/>
                </a:solidFill>
              </a:rPr>
              <a:t>сегодняшний день учащиеся во </a:t>
            </a:r>
            <a:r>
              <a:rPr lang="ru-RU" sz="2400" dirty="0" smtClean="0">
                <a:solidFill>
                  <a:srgbClr val="0070C0"/>
                </a:solidFill>
              </a:rPr>
              <a:t>всём </a:t>
            </a:r>
            <a:r>
              <a:rPr lang="ru-RU" sz="2400" dirty="0">
                <a:solidFill>
                  <a:srgbClr val="0070C0"/>
                </a:solidFill>
              </a:rPr>
              <a:t>мире потеряли в среднем 60 дней школьного обучения с момента введения карантина в феврале и </a:t>
            </a:r>
            <a:r>
              <a:rPr lang="ru-RU" sz="2400" dirty="0" smtClean="0">
                <a:solidFill>
                  <a:srgbClr val="0070C0"/>
                </a:solidFill>
              </a:rPr>
              <a:t>марте 2020 года. </a:t>
            </a:r>
            <a:r>
              <a:rPr lang="ru-RU" sz="2400" dirty="0">
                <a:solidFill>
                  <a:srgbClr val="0070C0"/>
                </a:solidFill>
              </a:rPr>
              <a:t>В такой ситуации высок риск отсева учащихся, снижения качества обучения и негативных социальных и экономических последствий.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indent="720725" algn="just"/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связи с этим крайне важно, чтобы органы образования быстро определили, как наилучшим образом обеспечить безопасное возвращение в школу, защищая при этом здоровье и безопасность учащихся и преподавательского состава.</a:t>
            </a:r>
          </a:p>
        </p:txBody>
      </p:sp>
    </p:spTree>
    <p:extLst>
      <p:ext uri="{BB962C8B-B14F-4D97-AF65-F5344CB8AC3E}">
        <p14:creationId xmlns:p14="http://schemas.microsoft.com/office/powerpoint/2010/main" val="119460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846</TotalTime>
  <Words>1042</Words>
  <Application>Microsoft Office PowerPoint</Application>
  <PresentationFormat>Экран (4:3)</PresentationFormat>
  <Paragraphs>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Презентация PowerPoint</vt:lpstr>
      <vt:lpstr>Международный день грамотности  2020  года посвящён преподаванию и обучению грамотности в условиях кризиса COVID-19.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Монахова Людмила Аркадьевна</cp:lastModifiedBy>
  <cp:revision>121</cp:revision>
  <dcterms:modified xsi:type="dcterms:W3CDTF">2020-09-04T04:31:37Z</dcterms:modified>
</cp:coreProperties>
</file>