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63" r:id="rId2"/>
    <p:sldId id="381" r:id="rId3"/>
    <p:sldId id="366" r:id="rId4"/>
    <p:sldId id="370" r:id="rId5"/>
    <p:sldId id="367" r:id="rId6"/>
    <p:sldId id="368" r:id="rId7"/>
    <p:sldId id="369" r:id="rId8"/>
    <p:sldId id="376" r:id="rId9"/>
    <p:sldId id="377" r:id="rId10"/>
    <p:sldId id="378" r:id="rId11"/>
    <p:sldId id="379" r:id="rId12"/>
    <p:sldId id="371" r:id="rId13"/>
    <p:sldId id="372" r:id="rId14"/>
    <p:sldId id="373" r:id="rId15"/>
    <p:sldId id="374" r:id="rId16"/>
    <p:sldId id="380" r:id="rId17"/>
    <p:sldId id="337" r:id="rId18"/>
    <p:sldId id="364" r:id="rId19"/>
    <p:sldId id="365" r:id="rId20"/>
    <p:sldId id="375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7A7"/>
    <a:srgbClr val="A40000"/>
    <a:srgbClr val="F6862A"/>
    <a:srgbClr val="78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3000" y="-1098"/>
      </p:cViewPr>
      <p:guideLst>
        <p:guide orient="horz" pos="2160"/>
        <p:guide pos="2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E63A-F141-4F88-A12C-BCE5A338562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69E84-D16E-4914-BC5F-A12B469A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9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2A271-2913-4979-A97B-049C4DBA370B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6CDDB-0954-4C4B-B0A0-869B82C308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3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4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4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9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33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5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C3A2D-E46B-4B15-832D-212D5AE610A2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A67D-DBB2-4D0B-A0CB-A50621F2AB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5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28604"/>
            <a:ext cx="8712968" cy="450059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совещание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«Актуальность профилактики суицидального поведения среди несовершеннолетних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01208"/>
            <a:ext cx="8929718" cy="112968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октября 2015 года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 Новосибирск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9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859216" cy="453650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Российской Федерации «О мерах по профилактике суицида среди детей и подростков» от 26.01.2000 № 22-06-86 и от 29.05.2003 № 03-51-102 ин/22-03.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Министерства образования РФ от 26.01.2000 №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22-06-86 «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мерах по профилактике суицида среди детей и подростков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Российской Федерации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18.11.2013 № ВК-843/07 «О направлении методических рекомендаций по организации обучения»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Департамента воспитания и социализации детей Министерства образования и науки РФ от 27.02.2012 № 06-356 «О мерах по профилактике суицидального поведения обучающихся».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Министерства образования и науки РФ по профилактике суицидального поведения среди обучающихся образовательных учреждений на 2011-2015 годы, утв. приказом </a:t>
            </a:r>
            <a:r>
              <a:rPr lang="ru-RU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26.10.2011 № 2537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Федеральной службы по надзору в сфере образования и науки от 20.09.2004 № 01-130/07- 01 «О мерах по профилактике суицида среди детей и подростков».</a:t>
            </a:r>
          </a:p>
          <a:p>
            <a:pPr lvl="0"/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4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39136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787208" cy="468052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Новосибирской области от 13.02.2013 № 346 «О мониторинге состояния работы по профилактике детского суицида в образовательных учреждениях».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Новосибирской области от 24.04.2003 № 111–ОЗ «О защите прав детей в Новосибирской области».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Новосибирской области, министерства социального развития Новосибирской области, Главного управления министерства внутренних дел России по Новосибирской области, министерства образования, науки и инновационной политики Новосибирской области от 24.07.2013 № 2533/839/343/1845 «Об утверждении порядка реализации межведомственного подхода в оказании помощи детям с суицидальным поведением».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Главного управления образования мэрии города Новосибирска от 03.08.2015 № 772 «О предоставлении информации о чрезвычайных ситуациях, несчастных случаях с воспитанниками, обучающимися и работниками муниципальных учреждений образования».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97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 выявления семей с детьми группы суицидального риска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781128"/>
          </a:xfrm>
        </p:spPr>
        <p:txBody>
          <a:bodyPr>
            <a:normAutofit fontScale="77500" lnSpcReduction="20000"/>
          </a:bodyPr>
          <a:lstStyle/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несовершеннолетними и родителями;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детско-родительских отношений;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 и рейды; 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опросы, анкетирование;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ежедневный контроль посещаемости учебных занятий;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документов;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запросам;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«Телефона Доверия»;</a:t>
            </a:r>
          </a:p>
          <a:p>
            <a:pPr marL="182880" indent="-182880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психологического состояния.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422644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мероприятия по профилактике суицида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040" y="1600200"/>
            <a:ext cx="7882759" cy="4709120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классные часы; 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часы  психолога;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тренинги,  развивающие занятия  по профилактике  суицидального  поведения; 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обучающихся о детских «телефонах Доверия»;     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«Дни здоровья» (беседы о здоровом образе жизни, спортивные мероприятия);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анкетирования обучающихся;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детей «группы риска» к общественно полезной деятельности и занятиям в кружках и секциях во внеурочное время;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мероприятия по профилактике суицида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040" y="1600200"/>
            <a:ext cx="7882759" cy="4925144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тематических уроков на темы «Неформальные молодежные объединения», «Молодежные субкультуры и их влияние на жизненные установки подростков», «Тоталитарные секты» в рамках  предмета ОБЖ;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профилактической индивидуальной работы с несовершеннолетними «группы риска» и детьми, оказавшимися в трудной жизненной ситуации, по оказанию своевременной социально-правовой и педагогической помощи;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специалистов  в области профилактики суицидальных явлений (врача-психиатра, врача-нарколога и др.);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23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мероприятия по профилактике суицида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040" y="1600200"/>
            <a:ext cx="7882759" cy="4925144"/>
          </a:xfrm>
        </p:spPr>
        <p:txBody>
          <a:bodyPr>
            <a:normAutofit fontScale="85000" lnSpcReduction="1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психолого-педагогической поддержки обучающихся при подготовке к выпускным экзаменам;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памяток для родителей и педагогов «Методические рекомендации по профилактике детского и подросткового суицида», по работе с детьми «группы риска»;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правовому просвещению обучающихся и их родителей;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обучающихся, их родителей по проблеме безопасного использования сети Интернет.</a:t>
            </a:r>
          </a:p>
          <a:p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1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 доверия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556792"/>
            <a:ext cx="4038600" cy="4853136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телефон доверия, работающий под единым общероссийским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8-800-2000-122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бесплатно, круглосуточно)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«Дети Онлайн» консультирование по вопросам: как оградить детей от негативного контента, преследование, шантаж, домогательства в Интернете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8-800-250-00-15</a:t>
            </a:r>
          </a:p>
          <a:p>
            <a:pPr marL="0" lv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(бесплатно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09-00 до 18-00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мск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 будням)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556792"/>
            <a:ext cx="4038600" cy="4781128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«Телефон доверия» МКУ Центр «Родник»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</a:t>
            </a:r>
          </a:p>
          <a:p>
            <a:pPr marL="0" lv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383)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276-35-16</a:t>
            </a:r>
          </a:p>
          <a:p>
            <a:pPr marL="0" lv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бесплатно, круглосуточно) 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телефон доверия «Новосибирский областной детский клинический психоневрологический диспансер»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383)218-70-35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бесплатно, с 9.00-19.00)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prstClr val="black"/>
                </a:solidFill>
              </a:rPr>
              <a:t>Нормативно-правовая база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097667" y="568943"/>
            <a:ext cx="7929586" cy="2286016"/>
            <a:chOff x="0" y="0"/>
            <a:chExt cx="7344816" cy="76752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7344816" cy="76752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7467" y="37467"/>
              <a:ext cx="7269882" cy="6925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86488" y="652035"/>
            <a:ext cx="70328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способствующие суицидальному поведению. Алгоритм действий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ОУ по факту суицидальной попытки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1520" y="3068960"/>
            <a:ext cx="8747129" cy="3503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Times New Roman" pitchFamily="18" charset="0"/>
              </a:rPr>
              <a:t>Антарейкина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Times New Roman" pitchFamily="18" charset="0"/>
              </a:rPr>
              <a:t> Лариса Ивановна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Times New Roman" pitchFamily="18" charset="0"/>
              </a:rPr>
              <a:t>,</a:t>
            </a:r>
            <a:endParaRPr lang="ru-RU" sz="5400" dirty="0"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по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научно-методической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 «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ГЦОиЗ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«Магистр»,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нарколог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06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prstClr val="black"/>
                </a:solidFill>
              </a:rPr>
              <a:t>Нормативно-правовая база</a:t>
            </a:r>
            <a:endParaRPr lang="ru-RU" dirty="0"/>
          </a:p>
        </p:txBody>
      </p:sp>
      <p:grpSp>
        <p:nvGrpSpPr>
          <p:cNvPr id="3" name="Группа 3"/>
          <p:cNvGrpSpPr/>
          <p:nvPr/>
        </p:nvGrpSpPr>
        <p:grpSpPr>
          <a:xfrm>
            <a:off x="1500150" y="658857"/>
            <a:ext cx="7429568" cy="1787321"/>
            <a:chOff x="0" y="0"/>
            <a:chExt cx="7344816" cy="76752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7344816" cy="76752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7467" y="37467"/>
              <a:ext cx="7269882" cy="6925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00150" y="692696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профилактики суицида в образовательном учреждении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28596" y="2571744"/>
            <a:ext cx="8501122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ru-RU" sz="5400" b="1" i="1" dirty="0" smtClean="0">
              <a:latin typeface="Monotype Corsiva" pitchFamily="66" charset="0"/>
            </a:endParaRPr>
          </a:p>
          <a:p>
            <a:pPr algn="r"/>
            <a:r>
              <a:rPr lang="ru-RU" sz="5400" b="1" i="1" dirty="0" smtClean="0">
                <a:latin typeface="Monotype Corsiva" pitchFamily="66" charset="0"/>
              </a:rPr>
              <a:t>Веселова Екатерина Игоревна,</a:t>
            </a:r>
            <a:endParaRPr lang="ru-RU" sz="5400" dirty="0" smtClean="0">
              <a:latin typeface="Monotype Corsiva" pitchFamily="66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заведующая лабораторией практической психологии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ГЦОиЗ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«Магистр»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1040582" y="836712"/>
            <a:ext cx="7889136" cy="1928826"/>
            <a:chOff x="0" y="0"/>
            <a:chExt cx="7344816" cy="76752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7344816" cy="76752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7467" y="37467"/>
              <a:ext cx="7269882" cy="6925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15307"/>
            <a:ext cx="8229600" cy="157163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взаимодействия с подростками в ситуациях высокого суицидального риска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1520" y="3140968"/>
            <a:ext cx="8678198" cy="3431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4800" b="1" i="1" dirty="0" err="1" smtClean="0">
                <a:latin typeface="Monotype Corsiva" pitchFamily="66" charset="0"/>
              </a:rPr>
              <a:t>Шароварова</a:t>
            </a:r>
            <a:r>
              <a:rPr lang="ru-RU" sz="4800" b="1" i="1" dirty="0" smtClean="0">
                <a:latin typeface="Monotype Corsiva" pitchFamily="66" charset="0"/>
              </a:rPr>
              <a:t> Ольга Владимировна, </a:t>
            </a:r>
          </a:p>
          <a:p>
            <a:endParaRPr lang="ru-RU" sz="5400" dirty="0" smtClean="0">
              <a:latin typeface="Monotype Corsiva" pitchFamily="66" charset="0"/>
            </a:endParaRPr>
          </a:p>
          <a:p>
            <a:pPr algn="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МКОУ «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ГЦОиЗ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«Магистр»</a:t>
            </a:r>
            <a:endParaRPr lang="ru-RU" sz="5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246827" y="1628800"/>
            <a:ext cx="8747129" cy="3503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Times New Roman" pitchFamily="18" charset="0"/>
              </a:rPr>
              <a:t>Кащенко Елена Юрьевна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Times New Roman" pitchFamily="18" charset="0"/>
              </a:rPr>
              <a:t>,</a:t>
            </a:r>
            <a:endParaRPr lang="ru-RU" sz="5400" dirty="0"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начальника Главного управления образования мэрии города Новосибирска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46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28604"/>
            <a:ext cx="8712968" cy="450059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совещание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«Актуальность профилактики суицидального поведения среди несовершеннолетних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01208"/>
            <a:ext cx="8929718" cy="112968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октября 2015 года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 Новосибирск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18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prstClr val="black"/>
                </a:solidFill>
              </a:rPr>
              <a:t>Нормативно-правовая база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475656" y="680535"/>
            <a:ext cx="7344816" cy="2174423"/>
            <a:chOff x="0" y="0"/>
            <a:chExt cx="7344816" cy="76752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7344816" cy="76752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7467" y="37467"/>
              <a:ext cx="7269882" cy="6925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 dirty="0"/>
            </a:p>
          </p:txBody>
        </p:sp>
      </p:grpSp>
      <p:sp>
        <p:nvSpPr>
          <p:cNvPr id="8" name="Объект 2"/>
          <p:cNvSpPr txBox="1">
            <a:spLocks/>
          </p:cNvSpPr>
          <p:nvPr/>
        </p:nvSpPr>
        <p:spPr>
          <a:xfrm>
            <a:off x="251520" y="3068960"/>
            <a:ext cx="8747129" cy="3503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80536"/>
            <a:ext cx="7200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состояния работы по профилактике детского суицида </a:t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образовательных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учреждениях города Новосибирска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05464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случаев суицида и суицидальных попыток по возрастным группам (в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%)*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1712673"/>
            <a:ext cx="7848872" cy="4236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6055929"/>
            <a:ext cx="6768752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России за 2014 год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2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4"/>
          <p:cNvSpPr/>
          <p:nvPr/>
        </p:nvSpPr>
        <p:spPr>
          <a:xfrm>
            <a:off x="1550398" y="772522"/>
            <a:ext cx="7232797" cy="1700396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200" kern="12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1520" y="3142472"/>
            <a:ext cx="8747129" cy="3503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6529"/>
            <a:ext cx="77390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при организации профилактической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суицида 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образовательных учреждениях города Новосибирска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41830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профессионально подготовленных управленческих,  педагогических, медицинских кадров, социальных работников;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методическое обеспечение профилактической работы;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социальных, реабилитационных центров и служб, «телефонов доверия», «горячих линий» в субъектах Российской Федерации и др.</a:t>
            </a:r>
          </a:p>
        </p:txBody>
      </p:sp>
    </p:spTree>
    <p:extLst>
      <p:ext uri="{BB962C8B-B14F-4D97-AF65-F5344CB8AC3E}">
        <p14:creationId xmlns:p14="http://schemas.microsoft.com/office/powerpoint/2010/main" val="345516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ДЕМОГРАФИЧЕСКОЙ ПОЛИТИКИ РОССИЙСКОЙ ФЕДЕРАЦИИ НА ПЕРИОД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(Указ Президента РФ от 9 октября 2007 г. № 1351)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77500" lnSpcReduction="20000"/>
          </a:bodyPr>
          <a:lstStyle/>
          <a:p>
            <a:pPr marL="182880" indent="-18288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Сокращение уровня смертности от самоубийств за счет повышения эффективности профилактической работы: </a:t>
            </a:r>
          </a:p>
          <a:p>
            <a:pPr lvl="1" indent="-182880">
              <a:buFontTx/>
              <a:buChar char="-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системы консультативной и психологической поддержки семьи в целях создания благоприятного внутрисемейного климата; </a:t>
            </a:r>
          </a:p>
          <a:p>
            <a:pPr lvl="1" indent="-182880" algn="just">
              <a:buFontTx/>
              <a:buChar char="-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семейного неблагополучия, социальной реабилитации семей и детей, находящихся в трудной жизненной ситуации, повышение обязательств родителей по обеспечению надлежащего уровня жизни и развития ребенка.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33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МИНОБРНАУКИ РОССИИ 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26 ОКТЯБРЯ 2011 Г. № 2537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7643192" cy="4680520"/>
          </a:xfrm>
        </p:spPr>
        <p:txBody>
          <a:bodyPr>
            <a:normAutofit fontScale="62500" lnSpcReduction="20000"/>
          </a:bodyPr>
          <a:lstStyle/>
          <a:p>
            <a:pPr marL="182880" indent="-182880" algn="just">
              <a:buNone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План мероприятий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России  по профилактике суицидального поведения среди обучающихся образовательных учреждений на 2011-2015 годы: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комплекса мер по формированию навыков здорового и безопасного  образа жизни, ценности здоровья;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положительного опыта профилактики суицидального поведения обучающихся;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целенаправленная образовательная и профилактическая работа среди обучающихся и их родителей;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повышения квалификации педагогов и специалистов, работающих с детьми в области профилактики суицидального поведения;  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необходимого информационного сопровождения процесса профилактики;</a:t>
            </a:r>
          </a:p>
          <a:p>
            <a:pPr marL="182880" indent="-182880"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мониторинга эффективности профилактики суицидального поведения несовершеннолетних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42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yuligostaeva\Desktop\Рисунок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0445"/>
          <a:stretch/>
        </p:blipFill>
        <p:spPr bwMode="auto">
          <a:xfrm>
            <a:off x="1691680" y="188639"/>
            <a:ext cx="5832648" cy="656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83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941568" cy="4525963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ООН о правах ребенка (ст. 6, 8, 16, 27, 28, 29, 30).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24.06.1999 № 120-ФЗ «Об основах системы профилактики безнадзорности и правонарушений несовершеннолетних».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24.07.1998 № 124 «Об основных гарантиях прав ребёнка в Российской Федерации» (статья 14).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Уголовный кодекс РФ (ст. 117 «Истязание», ст. 110 «Доведение до самоубийства», ст. 131-134 «О преступлениях сексуального характера»). </a:t>
            </a:r>
          </a:p>
          <a:p>
            <a:pPr lvl="0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кодекс РФ (ст. 164 "О правах и обязанностях родителей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0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2691</TotalTime>
  <Words>951</Words>
  <Application>Microsoft Office PowerPoint</Application>
  <PresentationFormat>Экран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Методическое совещание «Актуальность профилактики суицидального поведения среди несовершеннолетних  в образовательной среде»</vt:lpstr>
      <vt:lpstr>Презентация PowerPoint</vt:lpstr>
      <vt:lpstr>Нормативно-правовая база</vt:lpstr>
      <vt:lpstr>Распределение случаев суицида и суицидальных попыток по возрастным группам (в %)*</vt:lpstr>
      <vt:lpstr>Презентация PowerPoint</vt:lpstr>
      <vt:lpstr>КОНЦЕПЦИЯ ДЕМОГРАФИЧЕСКОЙ ПОЛИТИКИ РОССИЙСКОЙ ФЕДЕРАЦИИ НА ПЕРИОД до 2025  года (Указ Президента РФ от 9 октября 2007 г. № 1351) </vt:lpstr>
      <vt:lpstr>ПРИКАЗ МИНОБРНАУКИ РОССИИ  ОТ 26 ОКТЯБРЯ 2011 Г. № 2537</vt:lpstr>
      <vt:lpstr>Презентация PowerPoint</vt:lpstr>
      <vt:lpstr>Перечень  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 </vt:lpstr>
      <vt:lpstr>Перечень  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 </vt:lpstr>
      <vt:lpstr>Перечень  нормативно-правовых документов по вопросам профилактической и реабилитационной работы в области предупреждения распространения суицидального поведения в детской и подростковой среде</vt:lpstr>
      <vt:lpstr>Основные методы выявления семей с детьми группы суицидального риска </vt:lpstr>
      <vt:lpstr>Основные мероприятия по профилактике суицида</vt:lpstr>
      <vt:lpstr>Основные мероприятия по профилактике суицида</vt:lpstr>
      <vt:lpstr>Основные мероприятия по профилактике суицида</vt:lpstr>
      <vt:lpstr>Телефоны доверия</vt:lpstr>
      <vt:lpstr>Нормативно-правовая база</vt:lpstr>
      <vt:lpstr>Нормативно-правовая база</vt:lpstr>
      <vt:lpstr>Особенности взаимодействия с подростками в ситуациях высокого суицидального риска</vt:lpstr>
      <vt:lpstr> Методическое совещание «Актуальность профилактики суицидального поведения среди несовершеннолетних  в образовательной среде»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242</cp:revision>
  <cp:lastPrinted>2015-10-14T06:38:31Z</cp:lastPrinted>
  <dcterms:created xsi:type="dcterms:W3CDTF">2012-05-21T02:49:46Z</dcterms:created>
  <dcterms:modified xsi:type="dcterms:W3CDTF">2015-10-15T05:30:58Z</dcterms:modified>
</cp:coreProperties>
</file>