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19"/>
  </p:notesMasterIdLst>
  <p:handoutMasterIdLst>
    <p:handoutMasterId r:id="rId20"/>
  </p:handoutMasterIdLst>
  <p:sldIdLst>
    <p:sldId id="258" r:id="rId2"/>
    <p:sldId id="466" r:id="rId3"/>
    <p:sldId id="477" r:id="rId4"/>
    <p:sldId id="426" r:id="rId5"/>
    <p:sldId id="478" r:id="rId6"/>
    <p:sldId id="458" r:id="rId7"/>
    <p:sldId id="459" r:id="rId8"/>
    <p:sldId id="460" r:id="rId9"/>
    <p:sldId id="461" r:id="rId10"/>
    <p:sldId id="462" r:id="rId11"/>
    <p:sldId id="469" r:id="rId12"/>
    <p:sldId id="480" r:id="rId13"/>
    <p:sldId id="481" r:id="rId14"/>
    <p:sldId id="482" r:id="rId15"/>
    <p:sldId id="483" r:id="rId16"/>
    <p:sldId id="484" r:id="rId17"/>
    <p:sldId id="479" r:id="rId18"/>
  </p:sldIdLst>
  <p:sldSz cx="13442950" cy="756126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12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239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358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477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5597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2716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199836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6954" algn="l" defTabSz="91423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40000"/>
    <a:srgbClr val="3333FF"/>
    <a:srgbClr val="CC3300"/>
    <a:srgbClr val="FF5050"/>
    <a:srgbClr val="FF0000"/>
    <a:srgbClr val="13716D"/>
    <a:srgbClr val="009A04"/>
    <a:srgbClr val="78C7F8"/>
    <a:srgbClr val="7CC9F8"/>
    <a:srgbClr val="65BF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4" autoAdjust="0"/>
    <p:restoredTop sz="96256" autoAdjust="0"/>
  </p:normalViewPr>
  <p:slideViewPr>
    <p:cSldViewPr>
      <p:cViewPr>
        <p:scale>
          <a:sx n="60" d="100"/>
          <a:sy n="60" d="100"/>
        </p:scale>
        <p:origin x="-732" y="-828"/>
      </p:cViewPr>
      <p:guideLst>
        <p:guide orient="horz" pos="2382"/>
        <p:guide pos="4234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52" y="0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40E235AF-A570-4223-AB25-27E5F3B7786E}" type="datetimeFigureOut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229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52" y="9429229"/>
            <a:ext cx="2945203" cy="49587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A958C182-F5D1-48BB-BFAA-A0A651D248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90191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52" y="0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F68C9102-498B-426B-A14C-AA54A01F6FE5}" type="datetimeFigureOut">
              <a:rPr lang="ru-RU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828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12" y="4715384"/>
            <a:ext cx="5439051" cy="44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29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52" y="9429229"/>
            <a:ext cx="2945203" cy="4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9474DAB1-4AF5-4F70-ADED-DFBEB4A975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62573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12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23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35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47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2687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009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2687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009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369" y="1237457"/>
            <a:ext cx="10082213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369" y="3971414"/>
            <a:ext cx="10082213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D5689-0FD5-45E6-8CDF-CC1EAF0DBB77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B5EE2-772A-4D3B-BF6C-59CAE89BF5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29792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81143-B80B-4D6D-889B-CDBEEBD3800E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E35AE-583D-4276-994B-59C4683D3F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04805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111" y="402567"/>
            <a:ext cx="2898636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203" y="402567"/>
            <a:ext cx="8527871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282DA-B8A0-4265-A859-5D2B5EF8B31C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A1C3F-F1B8-4388-8C28-3B9CB50724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02509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3E02EBB0-15BB-41C4-B951-56DD18C5B9C2}"/>
              </a:ext>
            </a:extLst>
          </p:cNvPr>
          <p:cNvSpPr/>
          <p:nvPr userDrawn="1"/>
        </p:nvSpPr>
        <p:spPr>
          <a:xfrm flipH="1">
            <a:off x="-345523" y="101216"/>
            <a:ext cx="1453693" cy="1254334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39" tIns="48020" rIns="96039" bIns="48020" rtlCol="0" anchor="ctr"/>
          <a:lstStyle/>
          <a:p>
            <a:pPr algn="ctr"/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5B435CB5-F5E3-4F25-A48E-B49748840E97}"/>
              </a:ext>
            </a:extLst>
          </p:cNvPr>
          <p:cNvSpPr/>
          <p:nvPr userDrawn="1"/>
        </p:nvSpPr>
        <p:spPr>
          <a:xfrm flipH="1">
            <a:off x="-515589" y="0"/>
            <a:ext cx="1453693" cy="1254334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39" tIns="48020" rIns="96039" bIns="48020" rtlCol="0" anchor="ctr"/>
          <a:lstStyle/>
          <a:p>
            <a:pPr algn="ctr"/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B6477F33-4EFB-465A-988D-39C269111A87}"/>
              </a:ext>
            </a:extLst>
          </p:cNvPr>
          <p:cNvSpPr/>
          <p:nvPr userDrawn="1"/>
        </p:nvSpPr>
        <p:spPr>
          <a:xfrm flipH="1" flipV="1">
            <a:off x="0" y="7"/>
            <a:ext cx="947336" cy="947259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39" tIns="48020" rIns="96039" bIns="48020" rtlCol="0" anchor="ctr"/>
          <a:lstStyle/>
          <a:p>
            <a:pPr algn="ctr"/>
            <a:endParaRPr lang="ru-RU" sz="1900" dirty="0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678" y="266254"/>
            <a:ext cx="751889" cy="681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9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57818-B2CE-476C-BFD6-D062B2B2745E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8927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01" y="1885066"/>
            <a:ext cx="11594544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01" y="5060096"/>
            <a:ext cx="11594544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6FAD9-C64A-44B9-8F12-3D93D1075DE9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C955-9F3C-40F3-B1DD-5751987C7D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19388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6AC95-7174-474A-855D-93CB9FBA68A7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582DC-46B6-4BAE-A3F4-A69A6277D91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02941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3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43072C-B3E4-44C6-A5B4-500E78330B5C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B9C80-6AAC-48B2-B590-7FE6CFA46F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49662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5B847-BF53-4F40-B158-A4E7F1D1D032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CCE61-3B0B-4E28-B716-932A45627D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73530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153ED-2E7F-410C-98E6-3F6880CC8F23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509E-D6FA-44A1-8506-E79D0419C7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28468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5" y="1088682"/>
            <a:ext cx="6805493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53B2F-992F-47F3-8C46-A61BD9D5D1ED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57A7F-4675-4606-B736-43B542AF81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74149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005" y="1088682"/>
            <a:ext cx="6805493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4A169-2D80-4E2B-A32D-297B4C44BE48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16392-4C51-4CF6-9444-E891F3652F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48189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203" y="402568"/>
            <a:ext cx="11594544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3" y="2012836"/>
            <a:ext cx="11594544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203" y="7008171"/>
            <a:ext cx="302466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A8F01-C106-48FE-9233-30F3D4BF857B}" type="datetime1">
              <a:rPr lang="ru-RU" smtClean="0"/>
              <a:pPr>
                <a:defRPr/>
              </a:pPr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77" y="7008171"/>
            <a:ext cx="453699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4083" y="7008171"/>
            <a:ext cx="302466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3EBB0F-362D-483A-836E-4007C20D10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767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>
    <p:fade/>
  </p:transition>
  <p:hf hdr="0" ftr="0" dt="0"/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19091" y="3030352"/>
            <a:ext cx="12338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государственной итоговой аттестации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1045" y="630281"/>
            <a:ext cx="93509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ru-RU" sz="2000" b="1" dirty="0"/>
              <a:t>МИНИСТЕРСТВО </a:t>
            </a:r>
            <a:r>
              <a:rPr lang="ru-RU" sz="2000" b="1" dirty="0" smtClean="0"/>
              <a:t>ОБРАЗОВАНИЯ НОВОСИБИРСКОЙ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108222"/>
            <a:ext cx="2357473" cy="1404721"/>
          </a:xfrm>
          <a:prstGeom prst="rect">
            <a:avLst/>
          </a:prstGeom>
          <a:effectLst>
            <a:outerShdw blurRad="711200" dist="12700" dir="5400000" algn="ctr" rotWithShape="0">
              <a:schemeClr val="bg1">
                <a:alpha val="18000"/>
              </a:schemeClr>
            </a:outerShdw>
            <a:reflection stA="40000" endPos="50000" dist="889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01195" y="5445816"/>
            <a:ext cx="8865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Щукин Владимир Николаевич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министра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73114" y="6750961"/>
            <a:ext cx="2647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ноября 2022 г.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50800" dist="25400" dir="600000" algn="ctr" rotWithShape="0">
                  <a:schemeClr val="tx1">
                    <a:lumMod val="50000"/>
                    <a:lumOff val="50000"/>
                    <a:alpha val="83000"/>
                  </a:schemeClr>
                </a:outerShdw>
              </a:effectLst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3134" y="360251"/>
            <a:ext cx="10068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единого государственного экзамена</a:t>
            </a:r>
          </a:p>
        </p:txBody>
      </p:sp>
      <p:pic>
        <p:nvPicPr>
          <p:cNvPr id="34818" name="Picture 2" descr="http://www.uprovorcuta.ru/images/2020/07/29/photo.png"/>
          <p:cNvPicPr>
            <a:picLocks noChangeAspect="1" noChangeArrowheads="1"/>
          </p:cNvPicPr>
          <p:nvPr/>
        </p:nvPicPr>
        <p:blipFill>
          <a:blip r:embed="rId2" cstate="print"/>
          <a:srcRect l="15714" t="5618" r="9286" b="4719"/>
          <a:stretch>
            <a:fillRect/>
          </a:stretch>
        </p:blipFill>
        <p:spPr bwMode="auto">
          <a:xfrm>
            <a:off x="2085960" y="1170341"/>
            <a:ext cx="4005445" cy="25652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51445" y="1571609"/>
            <a:ext cx="67214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86 выпускников</a:t>
            </a:r>
          </a:p>
          <a:p>
            <a:pPr algn="ctr"/>
            <a:r>
              <a:rPr lang="ru-RU" sz="2400" dirty="0" smtClean="0"/>
              <a:t>получили 88 стобалльных результатов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2 выпускника</a:t>
            </a:r>
          </a:p>
          <a:p>
            <a:pPr algn="ctr"/>
            <a:r>
              <a:rPr lang="ru-RU" sz="2400" b="1" dirty="0" smtClean="0"/>
              <a:t>стали </a:t>
            </a:r>
            <a:r>
              <a:rPr lang="ru-RU" sz="2400" b="1" dirty="0" smtClean="0">
                <a:solidFill>
                  <a:srgbClr val="C00000"/>
                </a:solidFill>
              </a:rPr>
              <a:t>мультистобалльниками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0865" y="3735626"/>
            <a:ext cx="11836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Образовательные организации с наибольшим количеством стобалльников: </a:t>
            </a:r>
          </a:p>
          <a:p>
            <a:pPr algn="ctr"/>
            <a:r>
              <a:rPr lang="ru-RU" sz="2400" b="1" dirty="0" smtClean="0"/>
              <a:t>СУНЦ НГУ (16 чел.), Инженерный лицей НГТУ (6 чел.), Лицей №130 (4 чел.)</a:t>
            </a:r>
            <a:endParaRPr lang="ru-RU" sz="2400" b="1" dirty="0"/>
          </a:p>
        </p:txBody>
      </p:sp>
      <p:pic>
        <p:nvPicPr>
          <p:cNvPr id="34820" name="Picture 4" descr="https://bor-rono.ru/wp-content/uploads/2021/07/med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040" y="4888091"/>
            <a:ext cx="3195355" cy="21329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71425" y="5136296"/>
            <a:ext cx="67214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1074 выпускника</a:t>
            </a:r>
          </a:p>
          <a:p>
            <a:pPr algn="ctr"/>
            <a:r>
              <a:rPr lang="ru-RU" sz="2400" dirty="0" smtClean="0"/>
              <a:t>получили аттестат</a:t>
            </a:r>
          </a:p>
          <a:p>
            <a:pPr algn="ctr"/>
            <a:r>
              <a:rPr lang="ru-RU" sz="2400" dirty="0" smtClean="0"/>
              <a:t>о среднем общем образовании с отличием и медаль «За особые успехи в учении»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2614" y="408158"/>
            <a:ext cx="105072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государственной итоговой аттестации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9 классах в 2022 году</a:t>
            </a:r>
          </a:p>
        </p:txBody>
      </p:sp>
      <p:pic>
        <p:nvPicPr>
          <p:cNvPr id="12" name="Picture 2" descr="https://e7.pngegg.com/pngimages/456/735/png-clipart-student-computer-icons-school-illustration-student-angle-people.png"/>
          <p:cNvPicPr>
            <a:picLocks noChangeAspect="1" noChangeArrowheads="1"/>
          </p:cNvPicPr>
          <p:nvPr/>
        </p:nvPicPr>
        <p:blipFill>
          <a:blip r:embed="rId2" cstate="print"/>
          <a:srcRect l="13125" r="12851"/>
          <a:stretch>
            <a:fillRect/>
          </a:stretch>
        </p:blipFill>
        <p:spPr bwMode="auto">
          <a:xfrm>
            <a:off x="2581015" y="1755406"/>
            <a:ext cx="2010399" cy="1890210"/>
          </a:xfrm>
          <a:prstGeom prst="ellipse">
            <a:avLst/>
          </a:prstGeom>
          <a:noFill/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1500896" y="3915646"/>
            <a:ext cx="3960440" cy="7005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Зарегистрировано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29 521 человек</a:t>
            </a:r>
          </a:p>
        </p:txBody>
      </p:sp>
      <p:grpSp>
        <p:nvGrpSpPr>
          <p:cNvPr id="2" name="Группа 13"/>
          <p:cNvGrpSpPr/>
          <p:nvPr/>
        </p:nvGrpSpPr>
        <p:grpSpPr>
          <a:xfrm>
            <a:off x="8341655" y="4924619"/>
            <a:ext cx="2880320" cy="1376292"/>
            <a:chOff x="1455890" y="4365696"/>
            <a:chExt cx="2790310" cy="136056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846" r="69178"/>
            <a:stretch>
              <a:fillRect/>
            </a:stretch>
          </p:blipFill>
          <p:spPr bwMode="auto">
            <a:xfrm>
              <a:off x="1455890" y="4365696"/>
              <a:ext cx="1413131" cy="135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9756" r="1855"/>
            <a:stretch>
              <a:fillRect/>
            </a:stretch>
          </p:blipFill>
          <p:spPr bwMode="auto">
            <a:xfrm>
              <a:off x="2851045" y="4365696"/>
              <a:ext cx="1395155" cy="1360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7576570" y="6493125"/>
            <a:ext cx="450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Удалено за нарушение Порядка </a:t>
            </a:r>
          </a:p>
          <a:p>
            <a:pPr algn="ctr"/>
            <a:r>
              <a:rPr lang="ru-RU" sz="1800" b="1" dirty="0" smtClean="0"/>
              <a:t>30 участников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 l="12348" t="10823" r="10133" b="11537"/>
          <a:stretch>
            <a:fillRect/>
          </a:stretch>
        </p:blipFill>
        <p:spPr bwMode="auto">
          <a:xfrm>
            <a:off x="8521675" y="1710401"/>
            <a:ext cx="2115235" cy="19691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531565" y="3845351"/>
            <a:ext cx="4095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259 ППЭ</a:t>
            </a:r>
          </a:p>
          <a:p>
            <a:pPr lvl="0" algn="ctr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проведении ГИА-9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590905" y="6495158"/>
            <a:ext cx="3870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Досрочное завершение экзамена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49 участников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 cstate="print"/>
          <a:srcRect l="7501" t="10001" r="7490" b="14991"/>
          <a:stretch>
            <a:fillRect/>
          </a:stretch>
        </p:blipFill>
        <p:spPr bwMode="auto">
          <a:xfrm>
            <a:off x="2716030" y="5040771"/>
            <a:ext cx="1530170" cy="13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5900" y="450261"/>
            <a:ext cx="115662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основном государственном экзамене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90905" y="1530381"/>
          <a:ext cx="11161239" cy="4994910"/>
        </p:xfrm>
        <a:graphic>
          <a:graphicData uri="http://schemas.openxmlformats.org/drawingml/2006/table">
            <a:tbl>
              <a:tblPr/>
              <a:tblGrid>
                <a:gridCol w="5261721"/>
                <a:gridCol w="1925945"/>
                <a:gridCol w="2001629"/>
                <a:gridCol w="1971944"/>
              </a:tblGrid>
              <a:tr h="3309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участников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Русский язык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27349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27431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27261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27637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27418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27896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3283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2561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Химия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2729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2033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Информатика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10060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10324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Биология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6946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6728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История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1230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География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9389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10704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Английский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2174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2381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Немецкий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Французский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Обществознание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18294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17278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Литература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782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2169" y="360251"/>
            <a:ext cx="10550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основного государственного экзамена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80915" y="1485376"/>
          <a:ext cx="11251250" cy="49949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95065"/>
                <a:gridCol w="2678869"/>
                <a:gridCol w="2500278"/>
                <a:gridCol w="2277038"/>
              </a:tblGrid>
              <a:tr h="3310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Средний балл участников ГИА-9 по 5-балльной шкале</a:t>
                      </a:r>
                      <a:endParaRPr lang="ru-RU" sz="19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Русский язык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Химия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Информатика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Биология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История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География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Английский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Немецкий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Французский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Обществознание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Литература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2169" y="360251"/>
            <a:ext cx="10550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основного государственного экзамена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25920" y="1167387"/>
          <a:ext cx="10698985" cy="5704072"/>
        </p:xfrm>
        <a:graphic>
          <a:graphicData uri="http://schemas.openxmlformats.org/drawingml/2006/table">
            <a:tbl>
              <a:tblPr/>
              <a:tblGrid>
                <a:gridCol w="3088335"/>
                <a:gridCol w="1007120"/>
                <a:gridCol w="934120"/>
                <a:gridCol w="1897120"/>
                <a:gridCol w="1853000"/>
                <a:gridCol w="1919290"/>
              </a:tblGrid>
              <a:tr h="5809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участников ГИА-9, не преодолевших порог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минимального количества баллов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Основные дни основного периода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Резервные дни основного периода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Дополнительный (сентябрьский период)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Русский язык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3,4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27,2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6,4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Физика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6,2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Химия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12,1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Информатика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Биология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4,8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История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17,5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4,1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География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18,4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5,9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Английский язык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Немецкий язык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22,2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11,1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Французский язык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15,8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Обществознание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16,4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Литература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12,1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0499" y="360251"/>
            <a:ext cx="11593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конфликтной комиссии Новосибирской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25920" y="1080331"/>
          <a:ext cx="10698985" cy="6102609"/>
        </p:xfrm>
        <a:graphic>
          <a:graphicData uri="http://schemas.openxmlformats.org/drawingml/2006/table">
            <a:tbl>
              <a:tblPr/>
              <a:tblGrid>
                <a:gridCol w="3088335"/>
                <a:gridCol w="1941240"/>
                <a:gridCol w="1897120"/>
                <a:gridCol w="1853000"/>
                <a:gridCol w="1919290"/>
              </a:tblGrid>
              <a:tr h="468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ГИА-11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Подано апелляций</a:t>
                      </a:r>
                      <a:endParaRPr lang="ru-RU" sz="185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Удовлетворено апелляций, поданных на результат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процедуре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результат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Русский язык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175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Математика профильная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242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Математика базовая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36,4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Химия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Информатика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Биология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История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География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Английский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15,4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Китайский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27,1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Литература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922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233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25,3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0499" y="360251"/>
            <a:ext cx="11593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конфликтной комиссии Новосибирской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25920" y="1080331"/>
          <a:ext cx="10698985" cy="6102609"/>
        </p:xfrm>
        <a:graphic>
          <a:graphicData uri="http://schemas.openxmlformats.org/drawingml/2006/table">
            <a:tbl>
              <a:tblPr/>
              <a:tblGrid>
                <a:gridCol w="3088335"/>
                <a:gridCol w="1941240"/>
                <a:gridCol w="1897120"/>
                <a:gridCol w="1853000"/>
                <a:gridCol w="1919290"/>
              </a:tblGrid>
              <a:tr h="468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ГИА-9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Подано апелляций</a:t>
                      </a:r>
                      <a:endParaRPr lang="ru-RU" sz="185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081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50" b="1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Удовлетворено апелляций, поданных на результат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процедуре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результат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Русский язык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Математика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Химия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Информатика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Биология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История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География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Английский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Немецкий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Французский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Литература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3090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7,8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19091" y="3030352"/>
            <a:ext cx="12338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государственной итоговой аттестации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1045" y="630281"/>
            <a:ext cx="93509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ru-RU" sz="2000" b="1" dirty="0"/>
              <a:t>МИНИСТЕРСТВО </a:t>
            </a:r>
            <a:r>
              <a:rPr lang="ru-RU" sz="2000" b="1" dirty="0" smtClean="0"/>
              <a:t>ОБРАЗОВАНИЯ НОВОСИБИРСКОЙ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108222"/>
            <a:ext cx="2357473" cy="1404721"/>
          </a:xfrm>
          <a:prstGeom prst="rect">
            <a:avLst/>
          </a:prstGeom>
          <a:effectLst>
            <a:outerShdw blurRad="711200" dist="12700" dir="5400000" algn="ctr" rotWithShape="0">
              <a:schemeClr val="bg1">
                <a:alpha val="18000"/>
              </a:schemeClr>
            </a:outerShdw>
            <a:reflection stA="40000" endPos="50000" dist="889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01195" y="5445816"/>
            <a:ext cx="8865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Щукин Владимир Николаевич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министра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73114" y="6750961"/>
            <a:ext cx="2647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ноября 2022 г.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50800" dist="25400" dir="600000" algn="ctr" rotWithShape="0">
                  <a:schemeClr val="tx1">
                    <a:lumMod val="50000"/>
                    <a:lumOff val="50000"/>
                    <a:alpha val="83000"/>
                  </a:schemeClr>
                </a:outerShdw>
              </a:effectLst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5D2FF58B-46DC-42B7-8D2A-004F451E15A1}"/>
              </a:ext>
            </a:extLst>
          </p:cNvPr>
          <p:cNvSpPr/>
          <p:nvPr/>
        </p:nvSpPr>
        <p:spPr>
          <a:xfrm>
            <a:off x="1500895" y="855306"/>
            <a:ext cx="11075959" cy="129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039" tIns="48020" rIns="96039" bIns="48020" rtlCol="0" anchor="t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СРАВНИТЕЛЬНЫЙ АНАЛИЗ ОЦЕНКИ</a:t>
            </a:r>
          </a:p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ОРГАНИЗАЦИОННО-ТЕХНОЛОГИЧЕСКОГО ОБЕСПЕЧЕНИЯ ПРОВЕДЕНИЯ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ЕГЭ В 2019-2022 ГГ.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B57569D-1A9E-4FA9-9564-40AE33EC6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4221016"/>
              </p:ext>
            </p:extLst>
          </p:nvPr>
        </p:nvGraphicFramePr>
        <p:xfrm>
          <a:off x="285760" y="2340471"/>
          <a:ext cx="12878905" cy="3510390"/>
        </p:xfrm>
        <a:graphic>
          <a:graphicData uri="http://schemas.openxmlformats.org/drawingml/2006/table">
            <a:tbl>
              <a:tblPr/>
              <a:tblGrid>
                <a:gridCol w="1620000">
                  <a:extLst>
                    <a:ext uri="{9D8B030D-6E8A-4147-A177-3AD203B41FA5}">
                      <a16:colId xmlns:a16="http://schemas.microsoft.com/office/drawing/2014/main" xmlns="" val="330455386"/>
                    </a:ext>
                  </a:extLst>
                </a:gridCol>
                <a:gridCol w="1592801">
                  <a:extLst>
                    <a:ext uri="{9D8B030D-6E8A-4147-A177-3AD203B41FA5}">
                      <a16:colId xmlns:a16="http://schemas.microsoft.com/office/drawing/2014/main" xmlns="" val="3753699052"/>
                    </a:ext>
                  </a:extLst>
                </a:gridCol>
                <a:gridCol w="1264494">
                  <a:extLst>
                    <a:ext uri="{9D8B030D-6E8A-4147-A177-3AD203B41FA5}">
                      <a16:colId xmlns:a16="http://schemas.microsoft.com/office/drawing/2014/main" xmlns="" val="299326194"/>
                    </a:ext>
                  </a:extLst>
                </a:gridCol>
                <a:gridCol w="1562273">
                  <a:extLst>
                    <a:ext uri="{9D8B030D-6E8A-4147-A177-3AD203B41FA5}">
                      <a16:colId xmlns:a16="http://schemas.microsoft.com/office/drawing/2014/main" xmlns="" val="2050861614"/>
                    </a:ext>
                  </a:extLst>
                </a:gridCol>
                <a:gridCol w="1295021">
                  <a:extLst>
                    <a:ext uri="{9D8B030D-6E8A-4147-A177-3AD203B41FA5}">
                      <a16:colId xmlns:a16="http://schemas.microsoft.com/office/drawing/2014/main" xmlns="" val="1008822062"/>
                    </a:ext>
                  </a:extLst>
                </a:gridCol>
                <a:gridCol w="1610268">
                  <a:extLst>
                    <a:ext uri="{9D8B030D-6E8A-4147-A177-3AD203B41FA5}">
                      <a16:colId xmlns:a16="http://schemas.microsoft.com/office/drawing/2014/main" xmlns="" val="1280102382"/>
                    </a:ext>
                  </a:extLst>
                </a:gridCol>
                <a:gridCol w="1247024">
                  <a:extLst>
                    <a:ext uri="{9D8B030D-6E8A-4147-A177-3AD203B41FA5}">
                      <a16:colId xmlns:a16="http://schemas.microsoft.com/office/drawing/2014/main" xmlns="" val="4220713069"/>
                    </a:ext>
                  </a:extLst>
                </a:gridCol>
                <a:gridCol w="1440000"/>
                <a:gridCol w="1247024"/>
              </a:tblGrid>
              <a:tr h="4893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u-RU" sz="2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2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  <a:endParaRPr lang="ru-RU" sz="2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532708"/>
                  </a:ext>
                </a:extLst>
              </a:tr>
              <a:tr h="1208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Максимальное кол-во баллов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ОИВ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Максимальное кол-во баллов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ОИВ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Максимальное кол-во баллов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ОИВ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Максимальное кол-во баллов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ОИВ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3193068"/>
                  </a:ext>
                </a:extLst>
              </a:tr>
              <a:tr h="920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Оценка эффективности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smtClean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  <a:endParaRPr lang="ru-RU" sz="1900" b="1" i="0" u="none" strike="noStrike">
                        <a:solidFill>
                          <a:srgbClr val="423D6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smtClean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  <a:endParaRPr lang="ru-RU" sz="1900" b="1" i="0" u="none" strike="noStrike" dirty="0">
                        <a:solidFill>
                          <a:srgbClr val="423D6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  <a:endParaRPr lang="ru-RU" sz="1900" b="1" i="0" u="none" strike="noStrike" dirty="0">
                        <a:solidFill>
                          <a:srgbClr val="423D6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  <a:endParaRPr lang="ru-RU" sz="1900" b="1" i="0" u="none" strike="noStrike" dirty="0">
                        <a:solidFill>
                          <a:srgbClr val="423D6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0640145"/>
                  </a:ext>
                </a:extLst>
              </a:tr>
              <a:tr h="446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Зональность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smtClean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зеленая</a:t>
                      </a:r>
                      <a:endParaRPr lang="ru-RU" sz="1900" b="0" i="0" u="none" strike="noStrike" dirty="0">
                        <a:solidFill>
                          <a:srgbClr val="423D6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зеленая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зеленая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зеленая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156637"/>
                  </a:ext>
                </a:extLst>
              </a:tr>
              <a:tr h="446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Рейтинг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45 место</a:t>
                      </a:r>
                      <a:endParaRPr lang="ru-RU" sz="1900" b="0" i="0" u="none" strike="noStrike" dirty="0">
                        <a:solidFill>
                          <a:srgbClr val="423D6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20 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24-25 </a:t>
                      </a:r>
                      <a:r>
                        <a:rPr lang="ru-RU" sz="1900" b="0" i="0" u="none" strike="noStrike" dirty="0">
                          <a:solidFill>
                            <a:srgbClr val="423D67"/>
                          </a:solidFill>
                          <a:effectLst/>
                          <a:latin typeface="Arial" panose="020B0604020202020204" pitchFamily="34" charset="0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 место</a:t>
                      </a:r>
                      <a:endParaRPr lang="ru-RU" sz="19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1989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560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xmlns="" id="{5D2FF58B-46DC-42B7-8D2A-004F451E15A1}"/>
              </a:ext>
            </a:extLst>
          </p:cNvPr>
          <p:cNvSpPr/>
          <p:nvPr/>
        </p:nvSpPr>
        <p:spPr>
          <a:xfrm>
            <a:off x="1500895" y="855306"/>
            <a:ext cx="11075959" cy="129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6039" tIns="48020" rIns="96039" bIns="48020" rtlCol="0" anchor="t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ЭФФЕКТИВНОСТЬ ОРГАНИЗАЦИОННО-ТЕХНОЛОГИЧЕСКОГО ОБЕСПЕЧЕНИЯ ПРОВЕДЕНИЯ ЕГЭ </a:t>
            </a:r>
          </a:p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КАЧЕСТВО ОЦЕНИВАНИЯ РЕЗУЛЬТАТОВ ЭКЗАМЕНОВ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90804" y="2203291"/>
          <a:ext cx="12312000" cy="4599468"/>
        </p:xfrm>
        <a:graphic>
          <a:graphicData uri="http://schemas.openxmlformats.org/drawingml/2006/table">
            <a:tbl>
              <a:tblPr/>
              <a:tblGrid>
                <a:gridCol w="8280000"/>
                <a:gridCol w="2016000"/>
                <a:gridCol w="2016000"/>
              </a:tblGrid>
              <a:tr h="648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Критерии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Максимальный балл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Оценка НСО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1.Организационно-технологическое 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обеспечение объективности проведения ЕГЭ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134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134 (</a:t>
                      </a:r>
                      <a:r>
                        <a:rPr lang="en-US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max)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 Эффективность общественного наблюдения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 (</a:t>
                      </a:r>
                      <a:r>
                        <a:rPr lang="en-US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max)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3.Качество 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работы предметных 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комиссий субъекта РФ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 (</a:t>
                      </a:r>
                      <a:r>
                        <a:rPr lang="en-US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max)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4.Содержательный 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анализ результатов ЕГЭ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 (</a:t>
                      </a:r>
                      <a:r>
                        <a:rPr lang="en-US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max)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5.Содержательный 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анализ результатов ОГЭ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 (</a:t>
                      </a:r>
                      <a:r>
                        <a:rPr lang="en-US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max)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marL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6.Нарушение 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требований к предоставлению статистико-аналитических отчетов о результатах основного периода проведения ЕГЭ, 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статистико-аналитических отчетов о результатах ОГЭ 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учебным предметам в субъектах 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РФ 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отчетов о работе предметных комиссий («минус»)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Минус 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7.Организационно-технологические </a:t>
                      </a:r>
                      <a:r>
                        <a:rPr lang="ru-RU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нарушения («минус»)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Минус 174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560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15930" y="585276"/>
            <a:ext cx="10848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ГИА-11 в 2022 году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085961" y="1755406"/>
            <a:ext cx="3690409" cy="2295255"/>
            <a:chOff x="915831" y="1755406"/>
            <a:chExt cx="3690409" cy="2295255"/>
          </a:xfrm>
        </p:grpSpPr>
        <p:pic>
          <p:nvPicPr>
            <p:cNvPr id="16" name="Picture 2" descr="https://ec-dpo.ru/design/images/2(1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5961" y="1755406"/>
              <a:ext cx="1350150" cy="1226708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915831" y="3127331"/>
              <a:ext cx="36904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 smtClean="0"/>
                <a:t>6 федеральных и региональных тренировочных мероприятий</a:t>
              </a:r>
              <a:endParaRPr lang="ru-RU" sz="1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040955" y="6210901"/>
            <a:ext cx="4095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Досрочное завершение экзамена</a:t>
            </a:r>
          </a:p>
          <a:p>
            <a:pPr lvl="0"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80 человек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756590" y="1716797"/>
            <a:ext cx="4095455" cy="2195364"/>
            <a:chOff x="9106740" y="1716797"/>
            <a:chExt cx="4095455" cy="2195364"/>
          </a:xfrm>
        </p:grpSpPr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12348" t="10823" r="10133" b="11537"/>
            <a:stretch>
              <a:fillRect/>
            </a:stretch>
          </p:blipFill>
          <p:spPr bwMode="auto">
            <a:xfrm>
              <a:off x="10231865" y="1716797"/>
              <a:ext cx="1830186" cy="170379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06740" y="3542829"/>
              <a:ext cx="40954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134 ППЭ при проведении ГИА-11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801595" y="4680731"/>
            <a:ext cx="4230470" cy="2118684"/>
            <a:chOff x="9212480" y="4677282"/>
            <a:chExt cx="4230470" cy="211868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9887555" y="4677282"/>
              <a:ext cx="2790310" cy="1360568"/>
              <a:chOff x="1455890" y="4365696"/>
              <a:chExt cx="2790310" cy="136056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846" r="69178"/>
              <a:stretch>
                <a:fillRect/>
              </a:stretch>
            </p:blipFill>
            <p:spPr bwMode="auto">
              <a:xfrm>
                <a:off x="1455890" y="4365696"/>
                <a:ext cx="1413131" cy="1350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9756" r="1855"/>
              <a:stretch>
                <a:fillRect/>
              </a:stretch>
            </p:blipFill>
            <p:spPr bwMode="auto">
              <a:xfrm>
                <a:off x="2851045" y="4365696"/>
                <a:ext cx="1395155" cy="136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Прямоугольник 25"/>
            <p:cNvSpPr/>
            <p:nvPr/>
          </p:nvSpPr>
          <p:spPr>
            <a:xfrm>
              <a:off x="9212480" y="6149635"/>
              <a:ext cx="4230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rgbClr val="C00000"/>
                  </a:solidFill>
                </a:rPr>
                <a:t>Удалено за нарушение Порядка</a:t>
              </a:r>
              <a:endParaRPr lang="ru-RU" sz="1800" b="1" dirty="0">
                <a:solidFill>
                  <a:srgbClr val="C00000"/>
                </a:solidFill>
              </a:endParaRPr>
            </a:p>
            <a:p>
              <a:pPr algn="ctr"/>
              <a:r>
                <a:rPr lang="ru-RU" sz="1800" b="1" dirty="0" smtClean="0"/>
                <a:t>4 человека (2021 – 19 человек)</a:t>
              </a:r>
            </a:p>
          </p:txBody>
        </p:sp>
      </p:grp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 l="7501" t="10001" r="7490" b="14991"/>
          <a:stretch>
            <a:fillRect/>
          </a:stretch>
        </p:blipFill>
        <p:spPr bwMode="auto">
          <a:xfrm>
            <a:off x="3346100" y="4680731"/>
            <a:ext cx="1530170" cy="13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94083" y="7023469"/>
            <a:ext cx="3024664" cy="402567"/>
          </a:xfrm>
        </p:spPr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4277" y="450261"/>
            <a:ext cx="10848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ГИА-11 в 2022 году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85" y="1665396"/>
            <a:ext cx="6103835" cy="292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1050845" y="4635726"/>
            <a:ext cx="4921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Доставка экзаменационных материалов по сети «Интернет», </a:t>
            </a:r>
            <a:r>
              <a:rPr lang="ru-RU" sz="1800" b="1" dirty="0" smtClean="0"/>
              <a:t>печать </a:t>
            </a:r>
            <a:r>
              <a:rPr lang="ru-RU" sz="1800" b="1" dirty="0" smtClean="0"/>
              <a:t>и сканирование </a:t>
            </a:r>
            <a:r>
              <a:rPr lang="ru-RU" sz="1800" b="1" dirty="0" smtClean="0"/>
              <a:t>их в </a:t>
            </a:r>
            <a:r>
              <a:rPr lang="ru-RU" sz="1800" b="1" dirty="0" smtClean="0"/>
              <a:t>аудиториях ППЭ</a:t>
            </a:r>
            <a:endParaRPr lang="ru-RU" sz="1800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351545" y="1305356"/>
            <a:ext cx="5265585" cy="2925325"/>
            <a:chOff x="8595954" y="3489694"/>
            <a:chExt cx="5490609" cy="3135544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0355" t="10355" r="13175" b="13175"/>
            <a:stretch>
              <a:fillRect/>
            </a:stretch>
          </p:blipFill>
          <p:spPr bwMode="auto">
            <a:xfrm>
              <a:off x="10396153" y="3489694"/>
              <a:ext cx="1845205" cy="1845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8595954" y="5424909"/>
              <a:ext cx="54906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 smtClean="0"/>
                <a:t>площадки</a:t>
              </a:r>
            </a:p>
            <a:p>
              <a:pPr algn="ctr"/>
              <a:r>
                <a:rPr lang="ru-RU" sz="1800" b="1" dirty="0" smtClean="0">
                  <a:solidFill>
                    <a:srgbClr val="C00000"/>
                  </a:solidFill>
                </a:rPr>
                <a:t>ситуационно-информационного центра</a:t>
              </a:r>
            </a:p>
            <a:p>
              <a:pPr algn="ctr"/>
              <a:r>
                <a:rPr lang="ru-RU" sz="1800" b="1" dirty="0" smtClean="0"/>
                <a:t>(НГПУ, СИУ, НГТУ, НГУЭУ, НЮИ,</a:t>
              </a:r>
            </a:p>
            <a:p>
              <a:pPr algn="ctr"/>
              <a:r>
                <a:rPr lang="ru-RU" sz="1800" b="1" dirty="0" smtClean="0"/>
                <a:t>НПК №1, НКТ)</a:t>
              </a:r>
              <a:endParaRPr lang="ru-RU" sz="1800" b="1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351545" y="6374660"/>
            <a:ext cx="5265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Изменения в КИМ ЕГЭ в соответствии с ФГОС среднего общего образования </a:t>
            </a:r>
            <a:endParaRPr lang="ru-RU" sz="18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3489" t="7402" r="91343" b="84703"/>
          <a:stretch>
            <a:fillRect/>
          </a:stretch>
        </p:blipFill>
        <p:spPr bwMode="auto">
          <a:xfrm>
            <a:off x="9511784" y="4539905"/>
            <a:ext cx="1404000" cy="17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5900" y="450261"/>
            <a:ext cx="115662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едином государственном экзамене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635910" y="1215346"/>
          <a:ext cx="11161239" cy="5993892"/>
        </p:xfrm>
        <a:graphic>
          <a:graphicData uri="http://schemas.openxmlformats.org/drawingml/2006/table">
            <a:tbl>
              <a:tblPr/>
              <a:tblGrid>
                <a:gridCol w="5261721"/>
                <a:gridCol w="1925945"/>
                <a:gridCol w="2001629"/>
                <a:gridCol w="1971944"/>
              </a:tblGrid>
              <a:tr h="3309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участников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Русский язык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11315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13086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14160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 профильная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6902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7486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5651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1839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1819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1444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Химия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Информатика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2516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2739</a:t>
                      </a:r>
                      <a:endParaRPr lang="ru-RU" sz="1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Биология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1912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2080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1945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История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2138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2090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География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Английский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12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Немецкий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Французский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Обществознание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7138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6521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Испанский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Китайский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Литература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 базовая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8516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3132" y="360251"/>
            <a:ext cx="1006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единого государственного экзамена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80915" y="1215346"/>
          <a:ext cx="11251250" cy="59938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95065"/>
                <a:gridCol w="2678869"/>
                <a:gridCol w="2500278"/>
                <a:gridCol w="2277038"/>
              </a:tblGrid>
              <a:tr h="3310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Arial" pitchFamily="34" charset="0"/>
                          <a:cs typeface="Arial" pitchFamily="34" charset="0"/>
                        </a:rPr>
                        <a:t>Средний балл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Русский язык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72,1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66,1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 профильная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Химия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55,9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Информатика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Биология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История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География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Английский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68,4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Немецкий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67,1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Французский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71,0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Обществознание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53,1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Испанский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Китайский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Литература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 базовая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4,1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3132" y="360251"/>
            <a:ext cx="1006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единого государственного экзамена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25920" y="1167387"/>
          <a:ext cx="10698985" cy="5301615"/>
        </p:xfrm>
        <a:graphic>
          <a:graphicData uri="http://schemas.openxmlformats.org/drawingml/2006/table">
            <a:tbl>
              <a:tblPr/>
              <a:tblGrid>
                <a:gridCol w="3088335"/>
                <a:gridCol w="1941240"/>
                <a:gridCol w="1897120"/>
                <a:gridCol w="1853000"/>
                <a:gridCol w="1919290"/>
              </a:tblGrid>
              <a:tr h="5809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участников ЕГЭ, сдавших </a:t>
                      </a: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</a:t>
                      </a:r>
                      <a:r>
                        <a:rPr lang="ru-RU" sz="185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высоком </a:t>
                      </a:r>
                      <a:r>
                        <a:rPr lang="ru-RU" sz="18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уровне (ТБ 2 и выше)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Изменение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</a:t>
                      </a:r>
                      <a:r>
                        <a:rPr lang="ru-RU" sz="18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 </a:t>
                      </a:r>
                      <a:r>
                        <a:rPr lang="ru-RU" sz="18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  <a:endParaRPr lang="ru-RU" sz="18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Русский язык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42,1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31,0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-11,1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 профильная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11,6</a:t>
                      </a:r>
                      <a:endParaRPr lang="ru-RU" sz="1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Физика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25,3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  <a:endParaRPr lang="ru-RU" sz="1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Химия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17,2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15,6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-0,8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Информатика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10,3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Биология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3,7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История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21,9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8,9</a:t>
                      </a:r>
                      <a:endParaRPr lang="ru-RU" sz="1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География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13,7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13,2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-0,5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Английский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33,7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39,6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5,9</a:t>
                      </a:r>
                      <a:endParaRPr lang="ru-RU" sz="1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Немецкий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</a:t>
                      </a:r>
                      <a:endParaRPr lang="ru-RU" sz="1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Французский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33,3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-8,4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Обществознание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17,8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  <a:endParaRPr lang="ru-RU" sz="1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Литература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16,9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22,7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8,9</a:t>
                      </a:r>
                      <a:endParaRPr lang="ru-RU" sz="1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27B3D-21E6-48F0-B29F-0CE8D53FC73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3132" y="360251"/>
            <a:ext cx="1006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единого государственного экзамена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90905" y="1035326"/>
          <a:ext cx="11476275" cy="62400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70479"/>
                <a:gridCol w="2419199"/>
                <a:gridCol w="2568390"/>
                <a:gridCol w="2318207"/>
              </a:tblGrid>
              <a:tr h="57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Arial" pitchFamily="34" charset="0"/>
                          <a:cs typeface="Arial" pitchFamily="34" charset="0"/>
                        </a:rPr>
                        <a:t>Доля участников ЕГЭ, </a:t>
                      </a:r>
                      <a:r>
                        <a:rPr lang="ru-RU" sz="1900" b="1" dirty="0" smtClean="0">
                          <a:latin typeface="Arial" pitchFamily="34" charset="0"/>
                          <a:cs typeface="Arial" pitchFamily="34" charset="0"/>
                        </a:rPr>
                        <a:t>набравших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Arial" pitchFamily="34" charset="0"/>
                          <a:cs typeface="Arial" pitchFamily="34" charset="0"/>
                        </a:rPr>
                        <a:t>ниже </a:t>
                      </a:r>
                      <a:r>
                        <a:rPr lang="ru-RU" sz="1900" b="1" dirty="0">
                          <a:latin typeface="Arial" pitchFamily="34" charset="0"/>
                          <a:cs typeface="Arial" pitchFamily="34" charset="0"/>
                        </a:rPr>
                        <a:t>минимального количества баллов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9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Русский язык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 профильная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4,3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8,4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Химия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18,9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21,0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21,6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Информатика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8,7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17,7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Биология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12,9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17,9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23,9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История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8,5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8,1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География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13,2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Английский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Немецкий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6,7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21,4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Французский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Обществознание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20,8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13,3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Испанский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Китайский язык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22,2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Литература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6,2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8,3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 базовая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2,6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22371</TotalTime>
  <Words>1201</Words>
  <Application>Microsoft Office PowerPoint</Application>
  <PresentationFormat>Произвольный</PresentationFormat>
  <Paragraphs>769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Осокин Александр Валерьевич</dc:creator>
  <cp:lastModifiedBy>kyv</cp:lastModifiedBy>
  <cp:revision>1536</cp:revision>
  <cp:lastPrinted>2014-12-18T05:59:22Z</cp:lastPrinted>
  <dcterms:created xsi:type="dcterms:W3CDTF">2010-07-08T09:32:50Z</dcterms:created>
  <dcterms:modified xsi:type="dcterms:W3CDTF">2022-11-01T08:34:38Z</dcterms:modified>
</cp:coreProperties>
</file>